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2" r:id="rId1"/>
  </p:sldMasterIdLst>
  <p:notesMasterIdLst>
    <p:notesMasterId r:id="rId24"/>
  </p:notesMasterIdLst>
  <p:sldIdLst>
    <p:sldId id="257" r:id="rId2"/>
    <p:sldId id="263" r:id="rId3"/>
    <p:sldId id="258" r:id="rId4"/>
    <p:sldId id="260" r:id="rId5"/>
    <p:sldId id="264" r:id="rId6"/>
    <p:sldId id="265" r:id="rId7"/>
    <p:sldId id="266" r:id="rId8"/>
    <p:sldId id="267" r:id="rId9"/>
    <p:sldId id="268" r:id="rId10"/>
    <p:sldId id="269" r:id="rId11"/>
    <p:sldId id="281" r:id="rId12"/>
    <p:sldId id="270" r:id="rId13"/>
    <p:sldId id="271" r:id="rId14"/>
    <p:sldId id="280" r:id="rId15"/>
    <p:sldId id="272" r:id="rId16"/>
    <p:sldId id="273" r:id="rId17"/>
    <p:sldId id="282" r:id="rId18"/>
    <p:sldId id="274" r:id="rId19"/>
    <p:sldId id="275" r:id="rId20"/>
    <p:sldId id="276" r:id="rId21"/>
    <p:sldId id="277" r:id="rId22"/>
    <p:sldId id="279" r:id="rId23"/>
  </p:sldIdLst>
  <p:sldSz cx="9144000" cy="5143500" type="screen16x9"/>
  <p:notesSz cx="6858000" cy="9144000"/>
  <p:embeddedFontLst>
    <p:embeddedFont>
      <p:font typeface="Calibri" panose="020F0502020204030204" pitchFamily="34" charset="0"/>
      <p:regular r:id="rId25"/>
      <p:bold r:id="rId26"/>
      <p:italic r:id="rId27"/>
      <p:boldItalic r:id="rId28"/>
    </p:embeddedFont>
    <p:embeddedFont>
      <p:font typeface="Roboto" panose="020B0604020202020204" charset="0"/>
      <p:regular r:id="rId29"/>
      <p:bold r:id="rId30"/>
      <p:italic r:id="rId31"/>
      <p:boldItalic r:id="rId32"/>
    </p:embeddedFont>
    <p:embeddedFont>
      <p:font typeface="Verdana" panose="020B0604030504040204" pitchFamily="34" charset="0"/>
      <p:regular r:id="rId33"/>
      <p:bold r:id="rId34"/>
      <p:italic r:id="rId35"/>
      <p:boldItalic r:id="rId3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71717"/>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628B589-4659-4227-9C68-565DD4A46BFE}">
  <a:tblStyle styleId="{8628B589-4659-4227-9C68-565DD4A46BF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709"/>
  </p:normalViewPr>
  <p:slideViewPr>
    <p:cSldViewPr snapToGrid="0">
      <p:cViewPr>
        <p:scale>
          <a:sx n="100" d="100"/>
          <a:sy n="100" d="100"/>
        </p:scale>
        <p:origin x="946" y="19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font" Target="fonts/font10.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36" Type="http://schemas.openxmlformats.org/officeDocument/2006/relationships/font" Target="fonts/font1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Shape 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Shape 29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6" name="Shape 29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Shape 31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3" name="Shape 31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6680147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Shape 29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6" name="Shape 29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27626418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Shape 31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3" name="Shape 31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4661819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Shape 31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3" name="Shape 31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26939212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Shape 29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6" name="Shape 29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30019801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Shape 31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3" name="Shape 31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5713940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Shape 31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3" name="Shape 31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2233460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Shape 29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6" name="Shape 29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1879836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Shape 31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3" name="Shape 31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7193097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Shape 31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3" name="Shape 31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7116591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Shape 29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6" name="Shape 29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426365435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Shape 31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3" name="Shape 31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5123124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Shape 31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3" name="Shape 31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398651756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Shape 31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3" name="Shape 31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32381412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Shape 30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2" name="Shape 30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Shape 31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3" name="Shape 31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Shape 31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3" name="Shape 31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7016795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Shape 31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3" name="Shape 31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40847672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Shape 31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3" name="Shape 31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36540936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Shape 31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3" name="Shape 31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9400115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Shape 31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3" name="Shape 31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366930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Shape 10"/>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lstStyle>
            <a:lvl1pPr lvl="0" algn="ctr">
              <a:spcBef>
                <a:spcPts val="0"/>
              </a:spcBef>
              <a:spcAft>
                <a:spcPts val="0"/>
              </a:spcAft>
              <a:buSzPts val="5200"/>
              <a:buNone/>
              <a:defRPr sz="3900"/>
            </a:lvl1pPr>
            <a:lvl2pPr lvl="1" algn="ctr">
              <a:spcBef>
                <a:spcPts val="0"/>
              </a:spcBef>
              <a:spcAft>
                <a:spcPts val="0"/>
              </a:spcAft>
              <a:buSzPts val="5200"/>
              <a:buNone/>
              <a:defRPr sz="3900"/>
            </a:lvl2pPr>
            <a:lvl3pPr lvl="2" algn="ctr">
              <a:spcBef>
                <a:spcPts val="0"/>
              </a:spcBef>
              <a:spcAft>
                <a:spcPts val="0"/>
              </a:spcAft>
              <a:buSzPts val="5200"/>
              <a:buNone/>
              <a:defRPr sz="3900"/>
            </a:lvl3pPr>
            <a:lvl4pPr lvl="3" algn="ctr">
              <a:spcBef>
                <a:spcPts val="0"/>
              </a:spcBef>
              <a:spcAft>
                <a:spcPts val="0"/>
              </a:spcAft>
              <a:buSzPts val="5200"/>
              <a:buNone/>
              <a:defRPr sz="3900"/>
            </a:lvl4pPr>
            <a:lvl5pPr lvl="4" algn="ctr">
              <a:spcBef>
                <a:spcPts val="0"/>
              </a:spcBef>
              <a:spcAft>
                <a:spcPts val="0"/>
              </a:spcAft>
              <a:buSzPts val="5200"/>
              <a:buNone/>
              <a:defRPr sz="3900"/>
            </a:lvl5pPr>
            <a:lvl6pPr lvl="5" algn="ctr">
              <a:spcBef>
                <a:spcPts val="0"/>
              </a:spcBef>
              <a:spcAft>
                <a:spcPts val="0"/>
              </a:spcAft>
              <a:buSzPts val="5200"/>
              <a:buNone/>
              <a:defRPr sz="3900"/>
            </a:lvl6pPr>
            <a:lvl7pPr lvl="6" algn="ctr">
              <a:spcBef>
                <a:spcPts val="0"/>
              </a:spcBef>
              <a:spcAft>
                <a:spcPts val="0"/>
              </a:spcAft>
              <a:buSzPts val="5200"/>
              <a:buNone/>
              <a:defRPr sz="3900"/>
            </a:lvl7pPr>
            <a:lvl8pPr lvl="7" algn="ctr">
              <a:spcBef>
                <a:spcPts val="0"/>
              </a:spcBef>
              <a:spcAft>
                <a:spcPts val="0"/>
              </a:spcAft>
              <a:buSzPts val="5200"/>
              <a:buNone/>
              <a:defRPr sz="3900"/>
            </a:lvl8pPr>
            <a:lvl9pPr lvl="8" algn="ctr">
              <a:spcBef>
                <a:spcPts val="0"/>
              </a:spcBef>
              <a:spcAft>
                <a:spcPts val="0"/>
              </a:spcAft>
              <a:buSzPts val="5200"/>
              <a:buNone/>
              <a:defRPr sz="3900"/>
            </a:lvl9pPr>
          </a:lstStyle>
          <a:p>
            <a:endParaRPr/>
          </a:p>
        </p:txBody>
      </p:sp>
      <p:sp>
        <p:nvSpPr>
          <p:cNvPr id="11" name="Shape 11"/>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800"/>
              <a:buNone/>
              <a:defRPr sz="2100"/>
            </a:lvl1pPr>
            <a:lvl2pPr lvl="1" algn="ctr">
              <a:lnSpc>
                <a:spcPct val="100000"/>
              </a:lnSpc>
              <a:spcBef>
                <a:spcPts val="0"/>
              </a:spcBef>
              <a:spcAft>
                <a:spcPts val="0"/>
              </a:spcAft>
              <a:buSzPts val="2800"/>
              <a:buNone/>
              <a:defRPr sz="2100"/>
            </a:lvl2pPr>
            <a:lvl3pPr lvl="2" algn="ctr">
              <a:lnSpc>
                <a:spcPct val="100000"/>
              </a:lnSpc>
              <a:spcBef>
                <a:spcPts val="0"/>
              </a:spcBef>
              <a:spcAft>
                <a:spcPts val="0"/>
              </a:spcAft>
              <a:buSzPts val="2800"/>
              <a:buNone/>
              <a:defRPr sz="2100"/>
            </a:lvl3pPr>
            <a:lvl4pPr lvl="3" algn="ctr">
              <a:lnSpc>
                <a:spcPct val="100000"/>
              </a:lnSpc>
              <a:spcBef>
                <a:spcPts val="0"/>
              </a:spcBef>
              <a:spcAft>
                <a:spcPts val="0"/>
              </a:spcAft>
              <a:buSzPts val="2800"/>
              <a:buNone/>
              <a:defRPr sz="2100"/>
            </a:lvl4pPr>
            <a:lvl5pPr lvl="4" algn="ctr">
              <a:lnSpc>
                <a:spcPct val="100000"/>
              </a:lnSpc>
              <a:spcBef>
                <a:spcPts val="0"/>
              </a:spcBef>
              <a:spcAft>
                <a:spcPts val="0"/>
              </a:spcAft>
              <a:buSzPts val="2800"/>
              <a:buNone/>
              <a:defRPr sz="2100"/>
            </a:lvl5pPr>
            <a:lvl6pPr lvl="5" algn="ctr">
              <a:lnSpc>
                <a:spcPct val="100000"/>
              </a:lnSpc>
              <a:spcBef>
                <a:spcPts val="0"/>
              </a:spcBef>
              <a:spcAft>
                <a:spcPts val="0"/>
              </a:spcAft>
              <a:buSzPts val="2800"/>
              <a:buNone/>
              <a:defRPr sz="2100"/>
            </a:lvl6pPr>
            <a:lvl7pPr lvl="6" algn="ctr">
              <a:lnSpc>
                <a:spcPct val="100000"/>
              </a:lnSpc>
              <a:spcBef>
                <a:spcPts val="0"/>
              </a:spcBef>
              <a:spcAft>
                <a:spcPts val="0"/>
              </a:spcAft>
              <a:buSzPts val="2800"/>
              <a:buNone/>
              <a:defRPr sz="2100"/>
            </a:lvl7pPr>
            <a:lvl8pPr lvl="7" algn="ctr">
              <a:lnSpc>
                <a:spcPct val="100000"/>
              </a:lnSpc>
              <a:spcBef>
                <a:spcPts val="0"/>
              </a:spcBef>
              <a:spcAft>
                <a:spcPts val="0"/>
              </a:spcAft>
              <a:buSzPts val="2800"/>
              <a:buNone/>
              <a:defRPr sz="2100"/>
            </a:lvl8pPr>
            <a:lvl9pPr lvl="8" algn="ctr">
              <a:lnSpc>
                <a:spcPct val="100000"/>
              </a:lnSpc>
              <a:spcBef>
                <a:spcPts val="0"/>
              </a:spcBef>
              <a:spcAft>
                <a:spcPts val="0"/>
              </a:spcAft>
              <a:buSzPts val="2800"/>
              <a:buNone/>
              <a:defRPr sz="2100"/>
            </a:lvl9pPr>
          </a:lstStyle>
          <a:p>
            <a:endParaRPr/>
          </a:p>
        </p:txBody>
      </p:sp>
      <p:sp>
        <p:nvSpPr>
          <p:cNvPr id="12" name="Shape 12"/>
          <p:cNvSpPr txBox="1">
            <a:spLocks noGrp="1"/>
          </p:cNvSpPr>
          <p:nvPr>
            <p:ph type="sldNum" idx="12"/>
          </p:nvPr>
        </p:nvSpPr>
        <p:spPr>
          <a:xfrm>
            <a:off x="8472459"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Shape 45"/>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lstStyle>
            <a:lvl1pPr lvl="0" algn="ctr">
              <a:spcBef>
                <a:spcPts val="0"/>
              </a:spcBef>
              <a:spcAft>
                <a:spcPts val="0"/>
              </a:spcAft>
              <a:buSzPts val="12000"/>
              <a:buNone/>
              <a:defRPr sz="9000"/>
            </a:lvl1pPr>
            <a:lvl2pPr lvl="1" algn="ctr">
              <a:spcBef>
                <a:spcPts val="0"/>
              </a:spcBef>
              <a:spcAft>
                <a:spcPts val="0"/>
              </a:spcAft>
              <a:buSzPts val="12000"/>
              <a:buNone/>
              <a:defRPr sz="9000"/>
            </a:lvl2pPr>
            <a:lvl3pPr lvl="2" algn="ctr">
              <a:spcBef>
                <a:spcPts val="0"/>
              </a:spcBef>
              <a:spcAft>
                <a:spcPts val="0"/>
              </a:spcAft>
              <a:buSzPts val="12000"/>
              <a:buNone/>
              <a:defRPr sz="9000"/>
            </a:lvl3pPr>
            <a:lvl4pPr lvl="3" algn="ctr">
              <a:spcBef>
                <a:spcPts val="0"/>
              </a:spcBef>
              <a:spcAft>
                <a:spcPts val="0"/>
              </a:spcAft>
              <a:buSzPts val="12000"/>
              <a:buNone/>
              <a:defRPr sz="9000"/>
            </a:lvl4pPr>
            <a:lvl5pPr lvl="4" algn="ctr">
              <a:spcBef>
                <a:spcPts val="0"/>
              </a:spcBef>
              <a:spcAft>
                <a:spcPts val="0"/>
              </a:spcAft>
              <a:buSzPts val="12000"/>
              <a:buNone/>
              <a:defRPr sz="9000"/>
            </a:lvl5pPr>
            <a:lvl6pPr lvl="5" algn="ctr">
              <a:spcBef>
                <a:spcPts val="0"/>
              </a:spcBef>
              <a:spcAft>
                <a:spcPts val="0"/>
              </a:spcAft>
              <a:buSzPts val="12000"/>
              <a:buNone/>
              <a:defRPr sz="9000"/>
            </a:lvl6pPr>
            <a:lvl7pPr lvl="6" algn="ctr">
              <a:spcBef>
                <a:spcPts val="0"/>
              </a:spcBef>
              <a:spcAft>
                <a:spcPts val="0"/>
              </a:spcAft>
              <a:buSzPts val="12000"/>
              <a:buNone/>
              <a:defRPr sz="9000"/>
            </a:lvl7pPr>
            <a:lvl8pPr lvl="7" algn="ctr">
              <a:spcBef>
                <a:spcPts val="0"/>
              </a:spcBef>
              <a:spcAft>
                <a:spcPts val="0"/>
              </a:spcAft>
              <a:buSzPts val="12000"/>
              <a:buNone/>
              <a:defRPr sz="9000"/>
            </a:lvl8pPr>
            <a:lvl9pPr lvl="8" algn="ctr">
              <a:spcBef>
                <a:spcPts val="0"/>
              </a:spcBef>
              <a:spcAft>
                <a:spcPts val="0"/>
              </a:spcAft>
              <a:buSzPts val="12000"/>
              <a:buNone/>
              <a:defRPr sz="9000"/>
            </a:lvl9pPr>
          </a:lstStyle>
          <a:p>
            <a:r>
              <a:t>xx%</a:t>
            </a:r>
          </a:p>
        </p:txBody>
      </p:sp>
      <p:sp>
        <p:nvSpPr>
          <p:cNvPr id="46" name="Shape 46"/>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lstStyle>
            <a:lvl1pPr marL="342900" lvl="0" indent="-257175" algn="ctr">
              <a:spcBef>
                <a:spcPts val="0"/>
              </a:spcBef>
              <a:spcAft>
                <a:spcPts val="0"/>
              </a:spcAft>
              <a:buSzPts val="1800"/>
              <a:buChar char="●"/>
              <a:defRPr/>
            </a:lvl1pPr>
            <a:lvl2pPr marL="685800" lvl="1" indent="-238125" algn="ctr">
              <a:spcBef>
                <a:spcPts val="1200"/>
              </a:spcBef>
              <a:spcAft>
                <a:spcPts val="0"/>
              </a:spcAft>
              <a:buSzPts val="1400"/>
              <a:buChar char="○"/>
              <a:defRPr/>
            </a:lvl2pPr>
            <a:lvl3pPr marL="1028700" lvl="2" indent="-238125" algn="ctr">
              <a:spcBef>
                <a:spcPts val="1200"/>
              </a:spcBef>
              <a:spcAft>
                <a:spcPts val="0"/>
              </a:spcAft>
              <a:buSzPts val="1400"/>
              <a:buChar char="■"/>
              <a:defRPr/>
            </a:lvl3pPr>
            <a:lvl4pPr marL="1371600" lvl="3" indent="-238125" algn="ctr">
              <a:spcBef>
                <a:spcPts val="1200"/>
              </a:spcBef>
              <a:spcAft>
                <a:spcPts val="0"/>
              </a:spcAft>
              <a:buSzPts val="1400"/>
              <a:buChar char="●"/>
              <a:defRPr/>
            </a:lvl4pPr>
            <a:lvl5pPr marL="1714500" lvl="4" indent="-238125" algn="ctr">
              <a:spcBef>
                <a:spcPts val="1200"/>
              </a:spcBef>
              <a:spcAft>
                <a:spcPts val="0"/>
              </a:spcAft>
              <a:buSzPts val="1400"/>
              <a:buChar char="○"/>
              <a:defRPr/>
            </a:lvl5pPr>
            <a:lvl6pPr marL="2057400" lvl="5" indent="-238125" algn="ctr">
              <a:spcBef>
                <a:spcPts val="1200"/>
              </a:spcBef>
              <a:spcAft>
                <a:spcPts val="0"/>
              </a:spcAft>
              <a:buSzPts val="1400"/>
              <a:buChar char="■"/>
              <a:defRPr/>
            </a:lvl6pPr>
            <a:lvl7pPr marL="2400300" lvl="6" indent="-238125" algn="ctr">
              <a:spcBef>
                <a:spcPts val="1200"/>
              </a:spcBef>
              <a:spcAft>
                <a:spcPts val="0"/>
              </a:spcAft>
              <a:buSzPts val="1400"/>
              <a:buChar char="●"/>
              <a:defRPr/>
            </a:lvl7pPr>
            <a:lvl8pPr marL="2743200" lvl="7" indent="-238125" algn="ctr">
              <a:spcBef>
                <a:spcPts val="1200"/>
              </a:spcBef>
              <a:spcAft>
                <a:spcPts val="0"/>
              </a:spcAft>
              <a:buSzPts val="1400"/>
              <a:buChar char="○"/>
              <a:defRPr/>
            </a:lvl8pPr>
            <a:lvl9pPr marL="3086100" lvl="8" indent="-238125" algn="ctr">
              <a:spcBef>
                <a:spcPts val="1200"/>
              </a:spcBef>
              <a:spcAft>
                <a:spcPts val="1200"/>
              </a:spcAft>
              <a:buSzPts val="1400"/>
              <a:buChar char="■"/>
              <a:defRPr/>
            </a:lvl9pPr>
          </a:lstStyle>
          <a:p>
            <a:endParaRPr/>
          </a:p>
        </p:txBody>
      </p:sp>
      <p:sp>
        <p:nvSpPr>
          <p:cNvPr id="47" name="Shape 47"/>
          <p:cNvSpPr txBox="1">
            <a:spLocks noGrp="1"/>
          </p:cNvSpPr>
          <p:nvPr>
            <p:ph type="sldNum" idx="12"/>
          </p:nvPr>
        </p:nvSpPr>
        <p:spPr>
          <a:xfrm>
            <a:off x="8472459"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Shape 49"/>
          <p:cNvSpPr txBox="1">
            <a:spLocks noGrp="1"/>
          </p:cNvSpPr>
          <p:nvPr>
            <p:ph type="sldNum" idx="12"/>
          </p:nvPr>
        </p:nvSpPr>
        <p:spPr>
          <a:xfrm>
            <a:off x="8472459"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lstStyle>
            <a:lvl1pPr lvl="0" algn="ctr">
              <a:spcBef>
                <a:spcPts val="0"/>
              </a:spcBef>
              <a:spcAft>
                <a:spcPts val="0"/>
              </a:spcAft>
              <a:buSzPts val="3600"/>
              <a:buNone/>
              <a:defRPr sz="2700"/>
            </a:lvl1pPr>
            <a:lvl2pPr lvl="1" algn="ctr">
              <a:spcBef>
                <a:spcPts val="0"/>
              </a:spcBef>
              <a:spcAft>
                <a:spcPts val="0"/>
              </a:spcAft>
              <a:buSzPts val="3600"/>
              <a:buNone/>
              <a:defRPr sz="2700"/>
            </a:lvl2pPr>
            <a:lvl3pPr lvl="2" algn="ctr">
              <a:spcBef>
                <a:spcPts val="0"/>
              </a:spcBef>
              <a:spcAft>
                <a:spcPts val="0"/>
              </a:spcAft>
              <a:buSzPts val="3600"/>
              <a:buNone/>
              <a:defRPr sz="2700"/>
            </a:lvl3pPr>
            <a:lvl4pPr lvl="3" algn="ctr">
              <a:spcBef>
                <a:spcPts val="0"/>
              </a:spcBef>
              <a:spcAft>
                <a:spcPts val="0"/>
              </a:spcAft>
              <a:buSzPts val="3600"/>
              <a:buNone/>
              <a:defRPr sz="2700"/>
            </a:lvl4pPr>
            <a:lvl5pPr lvl="4" algn="ctr">
              <a:spcBef>
                <a:spcPts val="0"/>
              </a:spcBef>
              <a:spcAft>
                <a:spcPts val="0"/>
              </a:spcAft>
              <a:buSzPts val="3600"/>
              <a:buNone/>
              <a:defRPr sz="2700"/>
            </a:lvl5pPr>
            <a:lvl6pPr lvl="5" algn="ctr">
              <a:spcBef>
                <a:spcPts val="0"/>
              </a:spcBef>
              <a:spcAft>
                <a:spcPts val="0"/>
              </a:spcAft>
              <a:buSzPts val="3600"/>
              <a:buNone/>
              <a:defRPr sz="2700"/>
            </a:lvl6pPr>
            <a:lvl7pPr lvl="6" algn="ctr">
              <a:spcBef>
                <a:spcPts val="0"/>
              </a:spcBef>
              <a:spcAft>
                <a:spcPts val="0"/>
              </a:spcAft>
              <a:buSzPts val="3600"/>
              <a:buNone/>
              <a:defRPr sz="2700"/>
            </a:lvl7pPr>
            <a:lvl8pPr lvl="7" algn="ctr">
              <a:spcBef>
                <a:spcPts val="0"/>
              </a:spcBef>
              <a:spcAft>
                <a:spcPts val="0"/>
              </a:spcAft>
              <a:buSzPts val="3600"/>
              <a:buNone/>
              <a:defRPr sz="2700"/>
            </a:lvl8pPr>
            <a:lvl9pPr lvl="8" algn="ctr">
              <a:spcBef>
                <a:spcPts val="0"/>
              </a:spcBef>
              <a:spcAft>
                <a:spcPts val="0"/>
              </a:spcAft>
              <a:buSzPts val="3600"/>
              <a:buNone/>
              <a:defRPr sz="2700"/>
            </a:lvl9pPr>
          </a:lstStyle>
          <a:p>
            <a:endParaRPr/>
          </a:p>
        </p:txBody>
      </p:sp>
      <p:sp>
        <p:nvSpPr>
          <p:cNvPr id="15" name="Shape 15"/>
          <p:cNvSpPr txBox="1">
            <a:spLocks noGrp="1"/>
          </p:cNvSpPr>
          <p:nvPr>
            <p:ph type="sldNum" idx="12"/>
          </p:nvPr>
        </p:nvSpPr>
        <p:spPr>
          <a:xfrm>
            <a:off x="8472459"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Shape 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342900" lvl="0" indent="-257175">
              <a:spcBef>
                <a:spcPts val="0"/>
              </a:spcBef>
              <a:spcAft>
                <a:spcPts val="0"/>
              </a:spcAft>
              <a:buSzPts val="1800"/>
              <a:buChar char="●"/>
              <a:defRPr/>
            </a:lvl1pPr>
            <a:lvl2pPr marL="685800" lvl="1" indent="-238125">
              <a:spcBef>
                <a:spcPts val="1200"/>
              </a:spcBef>
              <a:spcAft>
                <a:spcPts val="0"/>
              </a:spcAft>
              <a:buSzPts val="1400"/>
              <a:buChar char="○"/>
              <a:defRPr/>
            </a:lvl2pPr>
            <a:lvl3pPr marL="1028700" lvl="2" indent="-238125">
              <a:spcBef>
                <a:spcPts val="1200"/>
              </a:spcBef>
              <a:spcAft>
                <a:spcPts val="0"/>
              </a:spcAft>
              <a:buSzPts val="1400"/>
              <a:buChar char="■"/>
              <a:defRPr/>
            </a:lvl3pPr>
            <a:lvl4pPr marL="1371600" lvl="3" indent="-238125">
              <a:spcBef>
                <a:spcPts val="1200"/>
              </a:spcBef>
              <a:spcAft>
                <a:spcPts val="0"/>
              </a:spcAft>
              <a:buSzPts val="1400"/>
              <a:buChar char="●"/>
              <a:defRPr/>
            </a:lvl4pPr>
            <a:lvl5pPr marL="1714500" lvl="4" indent="-238125">
              <a:spcBef>
                <a:spcPts val="1200"/>
              </a:spcBef>
              <a:spcAft>
                <a:spcPts val="0"/>
              </a:spcAft>
              <a:buSzPts val="1400"/>
              <a:buChar char="○"/>
              <a:defRPr/>
            </a:lvl5pPr>
            <a:lvl6pPr marL="2057400" lvl="5" indent="-238125">
              <a:spcBef>
                <a:spcPts val="1200"/>
              </a:spcBef>
              <a:spcAft>
                <a:spcPts val="0"/>
              </a:spcAft>
              <a:buSzPts val="1400"/>
              <a:buChar char="■"/>
              <a:defRPr/>
            </a:lvl6pPr>
            <a:lvl7pPr marL="2400300" lvl="6" indent="-238125">
              <a:spcBef>
                <a:spcPts val="1200"/>
              </a:spcBef>
              <a:spcAft>
                <a:spcPts val="0"/>
              </a:spcAft>
              <a:buSzPts val="1400"/>
              <a:buChar char="●"/>
              <a:defRPr/>
            </a:lvl7pPr>
            <a:lvl8pPr marL="2743200" lvl="7" indent="-238125">
              <a:spcBef>
                <a:spcPts val="1200"/>
              </a:spcBef>
              <a:spcAft>
                <a:spcPts val="0"/>
              </a:spcAft>
              <a:buSzPts val="1400"/>
              <a:buChar char="○"/>
              <a:defRPr/>
            </a:lvl8pPr>
            <a:lvl9pPr marL="3086100" lvl="8" indent="-238125">
              <a:spcBef>
                <a:spcPts val="1200"/>
              </a:spcBef>
              <a:spcAft>
                <a:spcPts val="1200"/>
              </a:spcAft>
              <a:buSzPts val="1400"/>
              <a:buChar char="■"/>
              <a:defRPr/>
            </a:lvl9pPr>
          </a:lstStyle>
          <a:p>
            <a:endParaRPr/>
          </a:p>
        </p:txBody>
      </p:sp>
      <p:sp>
        <p:nvSpPr>
          <p:cNvPr id="19" name="Shape 19"/>
          <p:cNvSpPr txBox="1">
            <a:spLocks noGrp="1"/>
          </p:cNvSpPr>
          <p:nvPr>
            <p:ph type="sldNum" idx="12"/>
          </p:nvPr>
        </p:nvSpPr>
        <p:spPr>
          <a:xfrm>
            <a:off x="8472459"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Shape 22"/>
          <p:cNvSpPr txBox="1">
            <a:spLocks noGrp="1"/>
          </p:cNvSpPr>
          <p:nvPr>
            <p:ph type="body" idx="1"/>
          </p:nvPr>
        </p:nvSpPr>
        <p:spPr>
          <a:xfrm>
            <a:off x="311701" y="1152475"/>
            <a:ext cx="3999900" cy="3416400"/>
          </a:xfrm>
          <a:prstGeom prst="rect">
            <a:avLst/>
          </a:prstGeom>
        </p:spPr>
        <p:txBody>
          <a:bodyPr spcFirstLastPara="1" wrap="square" lIns="91425" tIns="91425" rIns="91425" bIns="91425" anchor="t" anchorCtr="0"/>
          <a:lstStyle>
            <a:lvl1pPr marL="342900" lvl="0" indent="-238125">
              <a:spcBef>
                <a:spcPts val="0"/>
              </a:spcBef>
              <a:spcAft>
                <a:spcPts val="0"/>
              </a:spcAft>
              <a:buSzPts val="1400"/>
              <a:buChar char="●"/>
              <a:defRPr sz="1050"/>
            </a:lvl1pPr>
            <a:lvl2pPr marL="685800" lvl="1" indent="-228600">
              <a:spcBef>
                <a:spcPts val="1200"/>
              </a:spcBef>
              <a:spcAft>
                <a:spcPts val="0"/>
              </a:spcAft>
              <a:buSzPts val="1200"/>
              <a:buChar char="○"/>
              <a:defRPr sz="900"/>
            </a:lvl2pPr>
            <a:lvl3pPr marL="1028700" lvl="2" indent="-228600">
              <a:spcBef>
                <a:spcPts val="1200"/>
              </a:spcBef>
              <a:spcAft>
                <a:spcPts val="0"/>
              </a:spcAft>
              <a:buSzPts val="1200"/>
              <a:buChar char="■"/>
              <a:defRPr sz="900"/>
            </a:lvl3pPr>
            <a:lvl4pPr marL="1371600" lvl="3" indent="-228600">
              <a:spcBef>
                <a:spcPts val="1200"/>
              </a:spcBef>
              <a:spcAft>
                <a:spcPts val="0"/>
              </a:spcAft>
              <a:buSzPts val="1200"/>
              <a:buChar char="●"/>
              <a:defRPr sz="900"/>
            </a:lvl4pPr>
            <a:lvl5pPr marL="1714500" lvl="4" indent="-228600">
              <a:spcBef>
                <a:spcPts val="1200"/>
              </a:spcBef>
              <a:spcAft>
                <a:spcPts val="0"/>
              </a:spcAft>
              <a:buSzPts val="1200"/>
              <a:buChar char="○"/>
              <a:defRPr sz="900"/>
            </a:lvl5pPr>
            <a:lvl6pPr marL="2057400" lvl="5" indent="-228600">
              <a:spcBef>
                <a:spcPts val="1200"/>
              </a:spcBef>
              <a:spcAft>
                <a:spcPts val="0"/>
              </a:spcAft>
              <a:buSzPts val="1200"/>
              <a:buChar char="■"/>
              <a:defRPr sz="900"/>
            </a:lvl6pPr>
            <a:lvl7pPr marL="2400300" lvl="6" indent="-228600">
              <a:spcBef>
                <a:spcPts val="1200"/>
              </a:spcBef>
              <a:spcAft>
                <a:spcPts val="0"/>
              </a:spcAft>
              <a:buSzPts val="1200"/>
              <a:buChar char="●"/>
              <a:defRPr sz="900"/>
            </a:lvl7pPr>
            <a:lvl8pPr marL="2743200" lvl="7" indent="-228600">
              <a:spcBef>
                <a:spcPts val="1200"/>
              </a:spcBef>
              <a:spcAft>
                <a:spcPts val="0"/>
              </a:spcAft>
              <a:buSzPts val="1200"/>
              <a:buChar char="○"/>
              <a:defRPr sz="900"/>
            </a:lvl8pPr>
            <a:lvl9pPr marL="3086100" lvl="8" indent="-228600">
              <a:spcBef>
                <a:spcPts val="1200"/>
              </a:spcBef>
              <a:spcAft>
                <a:spcPts val="1200"/>
              </a:spcAft>
              <a:buSzPts val="1200"/>
              <a:buChar char="■"/>
              <a:defRPr sz="900"/>
            </a:lvl9pPr>
          </a:lstStyle>
          <a:p>
            <a:endParaRPr/>
          </a:p>
        </p:txBody>
      </p:sp>
      <p:sp>
        <p:nvSpPr>
          <p:cNvPr id="23" name="Shape 23"/>
          <p:cNvSpPr txBox="1">
            <a:spLocks noGrp="1"/>
          </p:cNvSpPr>
          <p:nvPr>
            <p:ph type="body" idx="2"/>
          </p:nvPr>
        </p:nvSpPr>
        <p:spPr>
          <a:xfrm>
            <a:off x="4832401" y="1152475"/>
            <a:ext cx="3999900" cy="3416400"/>
          </a:xfrm>
          <a:prstGeom prst="rect">
            <a:avLst/>
          </a:prstGeom>
        </p:spPr>
        <p:txBody>
          <a:bodyPr spcFirstLastPara="1" wrap="square" lIns="91425" tIns="91425" rIns="91425" bIns="91425" anchor="t" anchorCtr="0"/>
          <a:lstStyle>
            <a:lvl1pPr marL="342900" lvl="0" indent="-238125">
              <a:spcBef>
                <a:spcPts val="0"/>
              </a:spcBef>
              <a:spcAft>
                <a:spcPts val="0"/>
              </a:spcAft>
              <a:buSzPts val="1400"/>
              <a:buChar char="●"/>
              <a:defRPr sz="1050"/>
            </a:lvl1pPr>
            <a:lvl2pPr marL="685800" lvl="1" indent="-228600">
              <a:spcBef>
                <a:spcPts val="1200"/>
              </a:spcBef>
              <a:spcAft>
                <a:spcPts val="0"/>
              </a:spcAft>
              <a:buSzPts val="1200"/>
              <a:buChar char="○"/>
              <a:defRPr sz="900"/>
            </a:lvl2pPr>
            <a:lvl3pPr marL="1028700" lvl="2" indent="-228600">
              <a:spcBef>
                <a:spcPts val="1200"/>
              </a:spcBef>
              <a:spcAft>
                <a:spcPts val="0"/>
              </a:spcAft>
              <a:buSzPts val="1200"/>
              <a:buChar char="■"/>
              <a:defRPr sz="900"/>
            </a:lvl3pPr>
            <a:lvl4pPr marL="1371600" lvl="3" indent="-228600">
              <a:spcBef>
                <a:spcPts val="1200"/>
              </a:spcBef>
              <a:spcAft>
                <a:spcPts val="0"/>
              </a:spcAft>
              <a:buSzPts val="1200"/>
              <a:buChar char="●"/>
              <a:defRPr sz="900"/>
            </a:lvl4pPr>
            <a:lvl5pPr marL="1714500" lvl="4" indent="-228600">
              <a:spcBef>
                <a:spcPts val="1200"/>
              </a:spcBef>
              <a:spcAft>
                <a:spcPts val="0"/>
              </a:spcAft>
              <a:buSzPts val="1200"/>
              <a:buChar char="○"/>
              <a:defRPr sz="900"/>
            </a:lvl5pPr>
            <a:lvl6pPr marL="2057400" lvl="5" indent="-228600">
              <a:spcBef>
                <a:spcPts val="1200"/>
              </a:spcBef>
              <a:spcAft>
                <a:spcPts val="0"/>
              </a:spcAft>
              <a:buSzPts val="1200"/>
              <a:buChar char="■"/>
              <a:defRPr sz="900"/>
            </a:lvl6pPr>
            <a:lvl7pPr marL="2400300" lvl="6" indent="-228600">
              <a:spcBef>
                <a:spcPts val="1200"/>
              </a:spcBef>
              <a:spcAft>
                <a:spcPts val="0"/>
              </a:spcAft>
              <a:buSzPts val="1200"/>
              <a:buChar char="●"/>
              <a:defRPr sz="900"/>
            </a:lvl7pPr>
            <a:lvl8pPr marL="2743200" lvl="7" indent="-228600">
              <a:spcBef>
                <a:spcPts val="1200"/>
              </a:spcBef>
              <a:spcAft>
                <a:spcPts val="0"/>
              </a:spcAft>
              <a:buSzPts val="1200"/>
              <a:buChar char="○"/>
              <a:defRPr sz="900"/>
            </a:lvl8pPr>
            <a:lvl9pPr marL="3086100" lvl="8" indent="-228600">
              <a:spcBef>
                <a:spcPts val="1200"/>
              </a:spcBef>
              <a:spcAft>
                <a:spcPts val="1200"/>
              </a:spcAft>
              <a:buSzPts val="1200"/>
              <a:buChar char="■"/>
              <a:defRPr sz="900"/>
            </a:lvl9pPr>
          </a:lstStyle>
          <a:p>
            <a:endParaRPr/>
          </a:p>
        </p:txBody>
      </p:sp>
      <p:sp>
        <p:nvSpPr>
          <p:cNvPr id="24" name="Shape 24"/>
          <p:cNvSpPr txBox="1">
            <a:spLocks noGrp="1"/>
          </p:cNvSpPr>
          <p:nvPr>
            <p:ph type="sldNum" idx="12"/>
          </p:nvPr>
        </p:nvSpPr>
        <p:spPr>
          <a:xfrm>
            <a:off x="8472459"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Shape 27"/>
          <p:cNvSpPr txBox="1">
            <a:spLocks noGrp="1"/>
          </p:cNvSpPr>
          <p:nvPr>
            <p:ph type="sldNum" idx="12"/>
          </p:nvPr>
        </p:nvSpPr>
        <p:spPr>
          <a:xfrm>
            <a:off x="8472459"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1800"/>
            </a:lvl1pPr>
            <a:lvl2pPr lvl="1">
              <a:spcBef>
                <a:spcPts val="0"/>
              </a:spcBef>
              <a:spcAft>
                <a:spcPts val="0"/>
              </a:spcAft>
              <a:buSzPts val="2400"/>
              <a:buNone/>
              <a:defRPr sz="1800"/>
            </a:lvl2pPr>
            <a:lvl3pPr lvl="2">
              <a:spcBef>
                <a:spcPts val="0"/>
              </a:spcBef>
              <a:spcAft>
                <a:spcPts val="0"/>
              </a:spcAft>
              <a:buSzPts val="2400"/>
              <a:buNone/>
              <a:defRPr sz="1800"/>
            </a:lvl3pPr>
            <a:lvl4pPr lvl="3">
              <a:spcBef>
                <a:spcPts val="0"/>
              </a:spcBef>
              <a:spcAft>
                <a:spcPts val="0"/>
              </a:spcAft>
              <a:buSzPts val="2400"/>
              <a:buNone/>
              <a:defRPr sz="1800"/>
            </a:lvl4pPr>
            <a:lvl5pPr lvl="4">
              <a:spcBef>
                <a:spcPts val="0"/>
              </a:spcBef>
              <a:spcAft>
                <a:spcPts val="0"/>
              </a:spcAft>
              <a:buSzPts val="2400"/>
              <a:buNone/>
              <a:defRPr sz="1800"/>
            </a:lvl5pPr>
            <a:lvl6pPr lvl="5">
              <a:spcBef>
                <a:spcPts val="0"/>
              </a:spcBef>
              <a:spcAft>
                <a:spcPts val="0"/>
              </a:spcAft>
              <a:buSzPts val="2400"/>
              <a:buNone/>
              <a:defRPr sz="1800"/>
            </a:lvl6pPr>
            <a:lvl7pPr lvl="6">
              <a:spcBef>
                <a:spcPts val="0"/>
              </a:spcBef>
              <a:spcAft>
                <a:spcPts val="0"/>
              </a:spcAft>
              <a:buSzPts val="2400"/>
              <a:buNone/>
              <a:defRPr sz="1800"/>
            </a:lvl7pPr>
            <a:lvl8pPr lvl="7">
              <a:spcBef>
                <a:spcPts val="0"/>
              </a:spcBef>
              <a:spcAft>
                <a:spcPts val="0"/>
              </a:spcAft>
              <a:buSzPts val="2400"/>
              <a:buNone/>
              <a:defRPr sz="1800"/>
            </a:lvl8pPr>
            <a:lvl9pPr lvl="8">
              <a:spcBef>
                <a:spcPts val="0"/>
              </a:spcBef>
              <a:spcAft>
                <a:spcPts val="0"/>
              </a:spcAft>
              <a:buSzPts val="2400"/>
              <a:buNone/>
              <a:defRPr sz="1800"/>
            </a:lvl9pPr>
          </a:lstStyle>
          <a:p>
            <a:endParaRPr/>
          </a:p>
        </p:txBody>
      </p:sp>
      <p:sp>
        <p:nvSpPr>
          <p:cNvPr id="30" name="Shape 30"/>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342900" lvl="0" indent="-228600">
              <a:spcBef>
                <a:spcPts val="0"/>
              </a:spcBef>
              <a:spcAft>
                <a:spcPts val="0"/>
              </a:spcAft>
              <a:buSzPts val="1200"/>
              <a:buChar char="●"/>
              <a:defRPr sz="900"/>
            </a:lvl1pPr>
            <a:lvl2pPr marL="685800" lvl="1" indent="-228600">
              <a:spcBef>
                <a:spcPts val="1200"/>
              </a:spcBef>
              <a:spcAft>
                <a:spcPts val="0"/>
              </a:spcAft>
              <a:buSzPts val="1200"/>
              <a:buChar char="○"/>
              <a:defRPr sz="900"/>
            </a:lvl2pPr>
            <a:lvl3pPr marL="1028700" lvl="2" indent="-228600">
              <a:spcBef>
                <a:spcPts val="1200"/>
              </a:spcBef>
              <a:spcAft>
                <a:spcPts val="0"/>
              </a:spcAft>
              <a:buSzPts val="1200"/>
              <a:buChar char="■"/>
              <a:defRPr sz="900"/>
            </a:lvl3pPr>
            <a:lvl4pPr marL="1371600" lvl="3" indent="-228600">
              <a:spcBef>
                <a:spcPts val="1200"/>
              </a:spcBef>
              <a:spcAft>
                <a:spcPts val="0"/>
              </a:spcAft>
              <a:buSzPts val="1200"/>
              <a:buChar char="●"/>
              <a:defRPr sz="900"/>
            </a:lvl4pPr>
            <a:lvl5pPr marL="1714500" lvl="4" indent="-228600">
              <a:spcBef>
                <a:spcPts val="1200"/>
              </a:spcBef>
              <a:spcAft>
                <a:spcPts val="0"/>
              </a:spcAft>
              <a:buSzPts val="1200"/>
              <a:buChar char="○"/>
              <a:defRPr sz="900"/>
            </a:lvl5pPr>
            <a:lvl6pPr marL="2057400" lvl="5" indent="-228600">
              <a:spcBef>
                <a:spcPts val="1200"/>
              </a:spcBef>
              <a:spcAft>
                <a:spcPts val="0"/>
              </a:spcAft>
              <a:buSzPts val="1200"/>
              <a:buChar char="■"/>
              <a:defRPr sz="900"/>
            </a:lvl6pPr>
            <a:lvl7pPr marL="2400300" lvl="6" indent="-228600">
              <a:spcBef>
                <a:spcPts val="1200"/>
              </a:spcBef>
              <a:spcAft>
                <a:spcPts val="0"/>
              </a:spcAft>
              <a:buSzPts val="1200"/>
              <a:buChar char="●"/>
              <a:defRPr sz="900"/>
            </a:lvl7pPr>
            <a:lvl8pPr marL="2743200" lvl="7" indent="-228600">
              <a:spcBef>
                <a:spcPts val="1200"/>
              </a:spcBef>
              <a:spcAft>
                <a:spcPts val="0"/>
              </a:spcAft>
              <a:buSzPts val="1200"/>
              <a:buChar char="○"/>
              <a:defRPr sz="900"/>
            </a:lvl8pPr>
            <a:lvl9pPr marL="3086100" lvl="8" indent="-228600">
              <a:spcBef>
                <a:spcPts val="1200"/>
              </a:spcBef>
              <a:spcAft>
                <a:spcPts val="1200"/>
              </a:spcAft>
              <a:buSzPts val="1200"/>
              <a:buChar char="■"/>
              <a:defRPr sz="900"/>
            </a:lvl9pPr>
          </a:lstStyle>
          <a:p>
            <a:endParaRPr/>
          </a:p>
        </p:txBody>
      </p:sp>
      <p:sp>
        <p:nvSpPr>
          <p:cNvPr id="31" name="Shape 31"/>
          <p:cNvSpPr txBox="1">
            <a:spLocks noGrp="1"/>
          </p:cNvSpPr>
          <p:nvPr>
            <p:ph type="sldNum" idx="12"/>
          </p:nvPr>
        </p:nvSpPr>
        <p:spPr>
          <a:xfrm>
            <a:off x="8472459"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490251" y="450150"/>
            <a:ext cx="6367800" cy="4090800"/>
          </a:xfrm>
          <a:prstGeom prst="rect">
            <a:avLst/>
          </a:prstGeom>
        </p:spPr>
        <p:txBody>
          <a:bodyPr spcFirstLastPara="1" wrap="square" lIns="91425" tIns="91425" rIns="91425" bIns="91425" anchor="ctr" anchorCtr="0"/>
          <a:lstStyle>
            <a:lvl1pPr lvl="0">
              <a:spcBef>
                <a:spcPts val="0"/>
              </a:spcBef>
              <a:spcAft>
                <a:spcPts val="0"/>
              </a:spcAft>
              <a:buSzPts val="4800"/>
              <a:buNone/>
              <a:defRPr sz="3600"/>
            </a:lvl1pPr>
            <a:lvl2pPr lvl="1">
              <a:spcBef>
                <a:spcPts val="0"/>
              </a:spcBef>
              <a:spcAft>
                <a:spcPts val="0"/>
              </a:spcAft>
              <a:buSzPts val="4800"/>
              <a:buNone/>
              <a:defRPr sz="3600"/>
            </a:lvl2pPr>
            <a:lvl3pPr lvl="2">
              <a:spcBef>
                <a:spcPts val="0"/>
              </a:spcBef>
              <a:spcAft>
                <a:spcPts val="0"/>
              </a:spcAft>
              <a:buSzPts val="4800"/>
              <a:buNone/>
              <a:defRPr sz="3600"/>
            </a:lvl3pPr>
            <a:lvl4pPr lvl="3">
              <a:spcBef>
                <a:spcPts val="0"/>
              </a:spcBef>
              <a:spcAft>
                <a:spcPts val="0"/>
              </a:spcAft>
              <a:buSzPts val="4800"/>
              <a:buNone/>
              <a:defRPr sz="3600"/>
            </a:lvl4pPr>
            <a:lvl5pPr lvl="4">
              <a:spcBef>
                <a:spcPts val="0"/>
              </a:spcBef>
              <a:spcAft>
                <a:spcPts val="0"/>
              </a:spcAft>
              <a:buSzPts val="4800"/>
              <a:buNone/>
              <a:defRPr sz="3600"/>
            </a:lvl5pPr>
            <a:lvl6pPr lvl="5">
              <a:spcBef>
                <a:spcPts val="0"/>
              </a:spcBef>
              <a:spcAft>
                <a:spcPts val="0"/>
              </a:spcAft>
              <a:buSzPts val="4800"/>
              <a:buNone/>
              <a:defRPr sz="3600"/>
            </a:lvl6pPr>
            <a:lvl7pPr lvl="6">
              <a:spcBef>
                <a:spcPts val="0"/>
              </a:spcBef>
              <a:spcAft>
                <a:spcPts val="0"/>
              </a:spcAft>
              <a:buSzPts val="4800"/>
              <a:buNone/>
              <a:defRPr sz="3600"/>
            </a:lvl7pPr>
            <a:lvl8pPr lvl="7">
              <a:spcBef>
                <a:spcPts val="0"/>
              </a:spcBef>
              <a:spcAft>
                <a:spcPts val="0"/>
              </a:spcAft>
              <a:buSzPts val="4800"/>
              <a:buNone/>
              <a:defRPr sz="3600"/>
            </a:lvl8pPr>
            <a:lvl9pPr lvl="8">
              <a:spcBef>
                <a:spcPts val="0"/>
              </a:spcBef>
              <a:spcAft>
                <a:spcPts val="0"/>
              </a:spcAft>
              <a:buSzPts val="4800"/>
              <a:buNone/>
              <a:defRPr sz="3600"/>
            </a:lvl9pPr>
          </a:lstStyle>
          <a:p>
            <a:endParaRPr/>
          </a:p>
        </p:txBody>
      </p:sp>
      <p:sp>
        <p:nvSpPr>
          <p:cNvPr id="34" name="Shape 34"/>
          <p:cNvSpPr txBox="1">
            <a:spLocks noGrp="1"/>
          </p:cNvSpPr>
          <p:nvPr>
            <p:ph type="sldNum" idx="12"/>
          </p:nvPr>
        </p:nvSpPr>
        <p:spPr>
          <a:xfrm>
            <a:off x="8472459"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spcFirstLastPara="1" wrap="square" lIns="68569" tIns="68569" rIns="68569" bIns="68569" anchor="ctr" anchorCtr="0">
            <a:noAutofit/>
          </a:bodyPr>
          <a:lstStyle/>
          <a:p>
            <a:pPr marL="0" lvl="0" indent="0">
              <a:spcBef>
                <a:spcPts val="0"/>
              </a:spcBef>
              <a:spcAft>
                <a:spcPts val="0"/>
              </a:spcAft>
              <a:buNone/>
            </a:pPr>
            <a:endParaRPr sz="1050"/>
          </a:p>
        </p:txBody>
      </p:sp>
      <p:sp>
        <p:nvSpPr>
          <p:cNvPr id="37" name="Shape 37"/>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lstStyle>
            <a:lvl1pPr lvl="0" algn="ctr">
              <a:spcBef>
                <a:spcPts val="0"/>
              </a:spcBef>
              <a:spcAft>
                <a:spcPts val="0"/>
              </a:spcAft>
              <a:buSzPts val="4200"/>
              <a:buNone/>
              <a:defRPr sz="3150"/>
            </a:lvl1pPr>
            <a:lvl2pPr lvl="1" algn="ctr">
              <a:spcBef>
                <a:spcPts val="0"/>
              </a:spcBef>
              <a:spcAft>
                <a:spcPts val="0"/>
              </a:spcAft>
              <a:buSzPts val="4200"/>
              <a:buNone/>
              <a:defRPr sz="3150"/>
            </a:lvl2pPr>
            <a:lvl3pPr lvl="2" algn="ctr">
              <a:spcBef>
                <a:spcPts val="0"/>
              </a:spcBef>
              <a:spcAft>
                <a:spcPts val="0"/>
              </a:spcAft>
              <a:buSzPts val="4200"/>
              <a:buNone/>
              <a:defRPr sz="3150"/>
            </a:lvl3pPr>
            <a:lvl4pPr lvl="3" algn="ctr">
              <a:spcBef>
                <a:spcPts val="0"/>
              </a:spcBef>
              <a:spcAft>
                <a:spcPts val="0"/>
              </a:spcAft>
              <a:buSzPts val="4200"/>
              <a:buNone/>
              <a:defRPr sz="3150"/>
            </a:lvl4pPr>
            <a:lvl5pPr lvl="4" algn="ctr">
              <a:spcBef>
                <a:spcPts val="0"/>
              </a:spcBef>
              <a:spcAft>
                <a:spcPts val="0"/>
              </a:spcAft>
              <a:buSzPts val="4200"/>
              <a:buNone/>
              <a:defRPr sz="3150"/>
            </a:lvl5pPr>
            <a:lvl6pPr lvl="5" algn="ctr">
              <a:spcBef>
                <a:spcPts val="0"/>
              </a:spcBef>
              <a:spcAft>
                <a:spcPts val="0"/>
              </a:spcAft>
              <a:buSzPts val="4200"/>
              <a:buNone/>
              <a:defRPr sz="3150"/>
            </a:lvl6pPr>
            <a:lvl7pPr lvl="6" algn="ctr">
              <a:spcBef>
                <a:spcPts val="0"/>
              </a:spcBef>
              <a:spcAft>
                <a:spcPts val="0"/>
              </a:spcAft>
              <a:buSzPts val="4200"/>
              <a:buNone/>
              <a:defRPr sz="3150"/>
            </a:lvl7pPr>
            <a:lvl8pPr lvl="7" algn="ctr">
              <a:spcBef>
                <a:spcPts val="0"/>
              </a:spcBef>
              <a:spcAft>
                <a:spcPts val="0"/>
              </a:spcAft>
              <a:buSzPts val="4200"/>
              <a:buNone/>
              <a:defRPr sz="3150"/>
            </a:lvl8pPr>
            <a:lvl9pPr lvl="8" algn="ctr">
              <a:spcBef>
                <a:spcPts val="0"/>
              </a:spcBef>
              <a:spcAft>
                <a:spcPts val="0"/>
              </a:spcAft>
              <a:buSzPts val="4200"/>
              <a:buNone/>
              <a:defRPr sz="3150"/>
            </a:lvl9pPr>
          </a:lstStyle>
          <a:p>
            <a:endParaRPr/>
          </a:p>
        </p:txBody>
      </p:sp>
      <p:sp>
        <p:nvSpPr>
          <p:cNvPr id="38" name="Shape 38"/>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1575"/>
            </a:lvl1pPr>
            <a:lvl2pPr lvl="1" algn="ctr">
              <a:lnSpc>
                <a:spcPct val="100000"/>
              </a:lnSpc>
              <a:spcBef>
                <a:spcPts val="0"/>
              </a:spcBef>
              <a:spcAft>
                <a:spcPts val="0"/>
              </a:spcAft>
              <a:buSzPts val="2100"/>
              <a:buNone/>
              <a:defRPr sz="1575"/>
            </a:lvl2pPr>
            <a:lvl3pPr lvl="2" algn="ctr">
              <a:lnSpc>
                <a:spcPct val="100000"/>
              </a:lnSpc>
              <a:spcBef>
                <a:spcPts val="0"/>
              </a:spcBef>
              <a:spcAft>
                <a:spcPts val="0"/>
              </a:spcAft>
              <a:buSzPts val="2100"/>
              <a:buNone/>
              <a:defRPr sz="1575"/>
            </a:lvl3pPr>
            <a:lvl4pPr lvl="3" algn="ctr">
              <a:lnSpc>
                <a:spcPct val="100000"/>
              </a:lnSpc>
              <a:spcBef>
                <a:spcPts val="0"/>
              </a:spcBef>
              <a:spcAft>
                <a:spcPts val="0"/>
              </a:spcAft>
              <a:buSzPts val="2100"/>
              <a:buNone/>
              <a:defRPr sz="1575"/>
            </a:lvl4pPr>
            <a:lvl5pPr lvl="4" algn="ctr">
              <a:lnSpc>
                <a:spcPct val="100000"/>
              </a:lnSpc>
              <a:spcBef>
                <a:spcPts val="0"/>
              </a:spcBef>
              <a:spcAft>
                <a:spcPts val="0"/>
              </a:spcAft>
              <a:buSzPts val="2100"/>
              <a:buNone/>
              <a:defRPr sz="1575"/>
            </a:lvl5pPr>
            <a:lvl6pPr lvl="5" algn="ctr">
              <a:lnSpc>
                <a:spcPct val="100000"/>
              </a:lnSpc>
              <a:spcBef>
                <a:spcPts val="0"/>
              </a:spcBef>
              <a:spcAft>
                <a:spcPts val="0"/>
              </a:spcAft>
              <a:buSzPts val="2100"/>
              <a:buNone/>
              <a:defRPr sz="1575"/>
            </a:lvl6pPr>
            <a:lvl7pPr lvl="6" algn="ctr">
              <a:lnSpc>
                <a:spcPct val="100000"/>
              </a:lnSpc>
              <a:spcBef>
                <a:spcPts val="0"/>
              </a:spcBef>
              <a:spcAft>
                <a:spcPts val="0"/>
              </a:spcAft>
              <a:buSzPts val="2100"/>
              <a:buNone/>
              <a:defRPr sz="1575"/>
            </a:lvl7pPr>
            <a:lvl8pPr lvl="7" algn="ctr">
              <a:lnSpc>
                <a:spcPct val="100000"/>
              </a:lnSpc>
              <a:spcBef>
                <a:spcPts val="0"/>
              </a:spcBef>
              <a:spcAft>
                <a:spcPts val="0"/>
              </a:spcAft>
              <a:buSzPts val="2100"/>
              <a:buNone/>
              <a:defRPr sz="1575"/>
            </a:lvl8pPr>
            <a:lvl9pPr lvl="8" algn="ctr">
              <a:lnSpc>
                <a:spcPct val="100000"/>
              </a:lnSpc>
              <a:spcBef>
                <a:spcPts val="0"/>
              </a:spcBef>
              <a:spcAft>
                <a:spcPts val="0"/>
              </a:spcAft>
              <a:buSzPts val="2100"/>
              <a:buNone/>
              <a:defRPr sz="1575"/>
            </a:lvl9pPr>
          </a:lstStyle>
          <a:p>
            <a:endParaRPr/>
          </a:p>
        </p:txBody>
      </p:sp>
      <p:sp>
        <p:nvSpPr>
          <p:cNvPr id="39" name="Shape 3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lstStyle>
            <a:lvl1pPr marL="342900" lvl="0" indent="-257175">
              <a:spcBef>
                <a:spcPts val="0"/>
              </a:spcBef>
              <a:spcAft>
                <a:spcPts val="0"/>
              </a:spcAft>
              <a:buSzPts val="1800"/>
              <a:buChar char="●"/>
              <a:defRPr/>
            </a:lvl1pPr>
            <a:lvl2pPr marL="685800" lvl="1" indent="-238125">
              <a:spcBef>
                <a:spcPts val="1200"/>
              </a:spcBef>
              <a:spcAft>
                <a:spcPts val="0"/>
              </a:spcAft>
              <a:buSzPts val="1400"/>
              <a:buChar char="○"/>
              <a:defRPr/>
            </a:lvl2pPr>
            <a:lvl3pPr marL="1028700" lvl="2" indent="-238125">
              <a:spcBef>
                <a:spcPts val="1200"/>
              </a:spcBef>
              <a:spcAft>
                <a:spcPts val="0"/>
              </a:spcAft>
              <a:buSzPts val="1400"/>
              <a:buChar char="■"/>
              <a:defRPr/>
            </a:lvl3pPr>
            <a:lvl4pPr marL="1371600" lvl="3" indent="-238125">
              <a:spcBef>
                <a:spcPts val="1200"/>
              </a:spcBef>
              <a:spcAft>
                <a:spcPts val="0"/>
              </a:spcAft>
              <a:buSzPts val="1400"/>
              <a:buChar char="●"/>
              <a:defRPr/>
            </a:lvl4pPr>
            <a:lvl5pPr marL="1714500" lvl="4" indent="-238125">
              <a:spcBef>
                <a:spcPts val="1200"/>
              </a:spcBef>
              <a:spcAft>
                <a:spcPts val="0"/>
              </a:spcAft>
              <a:buSzPts val="1400"/>
              <a:buChar char="○"/>
              <a:defRPr/>
            </a:lvl5pPr>
            <a:lvl6pPr marL="2057400" lvl="5" indent="-238125">
              <a:spcBef>
                <a:spcPts val="1200"/>
              </a:spcBef>
              <a:spcAft>
                <a:spcPts val="0"/>
              </a:spcAft>
              <a:buSzPts val="1400"/>
              <a:buChar char="■"/>
              <a:defRPr/>
            </a:lvl6pPr>
            <a:lvl7pPr marL="2400300" lvl="6" indent="-238125">
              <a:spcBef>
                <a:spcPts val="1200"/>
              </a:spcBef>
              <a:spcAft>
                <a:spcPts val="0"/>
              </a:spcAft>
              <a:buSzPts val="1400"/>
              <a:buChar char="●"/>
              <a:defRPr/>
            </a:lvl7pPr>
            <a:lvl8pPr marL="2743200" lvl="7" indent="-238125">
              <a:spcBef>
                <a:spcPts val="1200"/>
              </a:spcBef>
              <a:spcAft>
                <a:spcPts val="0"/>
              </a:spcAft>
              <a:buSzPts val="1400"/>
              <a:buChar char="○"/>
              <a:defRPr/>
            </a:lvl8pPr>
            <a:lvl9pPr marL="3086100" lvl="8" indent="-238125">
              <a:spcBef>
                <a:spcPts val="1200"/>
              </a:spcBef>
              <a:spcAft>
                <a:spcPts val="1200"/>
              </a:spcAft>
              <a:buSzPts val="1400"/>
              <a:buChar char="■"/>
              <a:defRPr/>
            </a:lvl9pPr>
          </a:lstStyle>
          <a:p>
            <a:endParaRPr/>
          </a:p>
        </p:txBody>
      </p:sp>
      <p:sp>
        <p:nvSpPr>
          <p:cNvPr id="40" name="Shape 40"/>
          <p:cNvSpPr txBox="1">
            <a:spLocks noGrp="1"/>
          </p:cNvSpPr>
          <p:nvPr>
            <p:ph type="sldNum" idx="12"/>
          </p:nvPr>
        </p:nvSpPr>
        <p:spPr>
          <a:xfrm>
            <a:off x="8472459"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Shape 42"/>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lstStyle>
            <a:lvl1pPr marL="342900" lvl="0" indent="-171450">
              <a:lnSpc>
                <a:spcPct val="100000"/>
              </a:lnSpc>
              <a:spcBef>
                <a:spcPts val="0"/>
              </a:spcBef>
              <a:spcAft>
                <a:spcPts val="0"/>
              </a:spcAft>
              <a:buSzPts val="1800"/>
              <a:buNone/>
              <a:defRPr/>
            </a:lvl1pPr>
          </a:lstStyle>
          <a:p>
            <a:endParaRPr/>
          </a:p>
        </p:txBody>
      </p:sp>
      <p:sp>
        <p:nvSpPr>
          <p:cNvPr id="43" name="Shape 43"/>
          <p:cNvSpPr txBox="1">
            <a:spLocks noGrp="1"/>
          </p:cNvSpPr>
          <p:nvPr>
            <p:ph type="sldNum" idx="12"/>
          </p:nvPr>
        </p:nvSpPr>
        <p:spPr>
          <a:xfrm>
            <a:off x="8472459"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tx2">
            <a:alpha val="73000"/>
          </a:schemeClr>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Shape 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Shape 8"/>
          <p:cNvSpPr txBox="1">
            <a:spLocks noGrp="1"/>
          </p:cNvSpPr>
          <p:nvPr>
            <p:ph type="sldNum" idx="12"/>
          </p:nvPr>
        </p:nvSpPr>
        <p:spPr>
          <a:xfrm>
            <a:off x="8472459" y="4663217"/>
            <a:ext cx="548700" cy="393600"/>
          </a:xfrm>
          <a:prstGeom prst="rect">
            <a:avLst/>
          </a:prstGeom>
          <a:noFill/>
          <a:ln>
            <a:noFill/>
          </a:ln>
        </p:spPr>
        <p:txBody>
          <a:bodyPr spcFirstLastPara="1" wrap="square" lIns="91425" tIns="91425" rIns="91425" bIns="91425" anchor="ctr" anchorCtr="0">
            <a:noAutofit/>
          </a:bodyPr>
          <a:lstStyle>
            <a:lvl1pPr lvl="0" algn="r">
              <a:buNone/>
              <a:defRPr sz="750">
                <a:solidFill>
                  <a:schemeClr val="dk2"/>
                </a:solidFill>
              </a:defRPr>
            </a:lvl1pPr>
            <a:lvl2pPr lvl="1" algn="r">
              <a:buNone/>
              <a:defRPr sz="750">
                <a:solidFill>
                  <a:schemeClr val="dk2"/>
                </a:solidFill>
              </a:defRPr>
            </a:lvl2pPr>
            <a:lvl3pPr lvl="2" algn="r">
              <a:buNone/>
              <a:defRPr sz="750">
                <a:solidFill>
                  <a:schemeClr val="dk2"/>
                </a:solidFill>
              </a:defRPr>
            </a:lvl3pPr>
            <a:lvl4pPr lvl="3" algn="r">
              <a:buNone/>
              <a:defRPr sz="750">
                <a:solidFill>
                  <a:schemeClr val="dk2"/>
                </a:solidFill>
              </a:defRPr>
            </a:lvl4pPr>
            <a:lvl5pPr lvl="4" algn="r">
              <a:buNone/>
              <a:defRPr sz="750">
                <a:solidFill>
                  <a:schemeClr val="dk2"/>
                </a:solidFill>
              </a:defRPr>
            </a:lvl5pPr>
            <a:lvl6pPr lvl="5" algn="r">
              <a:buNone/>
              <a:defRPr sz="750">
                <a:solidFill>
                  <a:schemeClr val="dk2"/>
                </a:solidFill>
              </a:defRPr>
            </a:lvl6pPr>
            <a:lvl7pPr lvl="6" algn="r">
              <a:buNone/>
              <a:defRPr sz="750">
                <a:solidFill>
                  <a:schemeClr val="dk2"/>
                </a:solidFill>
              </a:defRPr>
            </a:lvl7pPr>
            <a:lvl8pPr lvl="7" algn="r">
              <a:buNone/>
              <a:defRPr sz="750">
                <a:solidFill>
                  <a:schemeClr val="dk2"/>
                </a:solidFill>
              </a:defRPr>
            </a:lvl8pPr>
            <a:lvl9pPr lvl="8" algn="r">
              <a:buNone/>
              <a:defRPr sz="750">
                <a:solidFill>
                  <a:schemeClr val="dk2"/>
                </a:solidFill>
              </a:defRPr>
            </a:lvl9pPr>
          </a:lstStyle>
          <a:p>
            <a:fld id="{00000000-1234-1234-1234-123412341234}" type="slidenum">
              <a:rPr lang="en" smtClean="0"/>
              <a:pPr/>
              <a:t>‹#›</a:t>
            </a:fld>
            <a:endParaRPr lang="en"/>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11.xml"/><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1.xml"/><Relationship Id="rId4" Type="http://schemas.openxmlformats.org/officeDocument/2006/relationships/hyperlink" Target="https://www.warbyparker.com/"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31.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pic>
        <p:nvPicPr>
          <p:cNvPr id="6" name="Picture 5" descr="A picture containing game, basketball, necklace, table&#10;&#10;Description automatically generated">
            <a:extLst>
              <a:ext uri="{FF2B5EF4-FFF2-40B4-BE49-F238E27FC236}">
                <a16:creationId xmlns:a16="http://schemas.microsoft.com/office/drawing/2014/main" id="{1F6FCFA4-5EF4-4CDC-A303-3891A15C211F}"/>
              </a:ext>
            </a:extLst>
          </p:cNvPr>
          <p:cNvPicPr>
            <a:picLocks noChangeAspect="1"/>
          </p:cNvPicPr>
          <p:nvPr/>
        </p:nvPicPr>
        <p:blipFill>
          <a:blip r:embed="rId3"/>
          <a:stretch>
            <a:fillRect/>
          </a:stretch>
        </p:blipFill>
        <p:spPr>
          <a:xfrm>
            <a:off x="4762500" y="3696052"/>
            <a:ext cx="1381150" cy="1312099"/>
          </a:xfrm>
          <a:prstGeom prst="rect">
            <a:avLst/>
          </a:prstGeom>
        </p:spPr>
      </p:pic>
      <p:sp>
        <p:nvSpPr>
          <p:cNvPr id="2" name="TextBox 1">
            <a:extLst>
              <a:ext uri="{FF2B5EF4-FFF2-40B4-BE49-F238E27FC236}">
                <a16:creationId xmlns:a16="http://schemas.microsoft.com/office/drawing/2014/main" id="{C4F323D1-6CF5-45D2-B35D-5B5B8BA50A3A}"/>
              </a:ext>
            </a:extLst>
          </p:cNvPr>
          <p:cNvSpPr txBox="1"/>
          <p:nvPr/>
        </p:nvSpPr>
        <p:spPr>
          <a:xfrm>
            <a:off x="4297681" y="1693309"/>
            <a:ext cx="2984195" cy="823302"/>
          </a:xfrm>
          <a:prstGeom prst="rect">
            <a:avLst/>
          </a:prstGeom>
          <a:noFill/>
        </p:spPr>
        <p:txBody>
          <a:bodyPr wrap="square" rtlCol="0">
            <a:spAutoFit/>
          </a:bodyPr>
          <a:lstStyle/>
          <a:p>
            <a:pPr algn="just">
              <a:lnSpc>
                <a:spcPct val="150000"/>
              </a:lnSpc>
            </a:pPr>
            <a:r>
              <a:rPr lang="en-US" sz="2100" spc="50" dirty="0">
                <a:latin typeface="Calibri" panose="020F0502020204030204" pitchFamily="34" charset="0"/>
                <a:ea typeface="Roboto" panose="020B0604020202020204" charset="0"/>
                <a:cs typeface="Calibri" panose="020F0502020204030204" pitchFamily="34" charset="0"/>
              </a:rPr>
              <a:t>Usage Funnels </a:t>
            </a:r>
            <a:endParaRPr lang="en-US" sz="2100" spc="600" dirty="0">
              <a:solidFill>
                <a:schemeClr val="tx1">
                  <a:lumMod val="65000"/>
                </a:schemeClr>
              </a:solidFill>
              <a:latin typeface="Verdana" panose="020B0604030504040204" pitchFamily="34" charset="0"/>
              <a:ea typeface="Verdana" panose="020B0604030504040204" pitchFamily="34" charset="0"/>
            </a:endParaRPr>
          </a:p>
          <a:p>
            <a:pPr algn="just"/>
            <a:r>
              <a:rPr lang="en-US" sz="1600" dirty="0">
                <a:solidFill>
                  <a:schemeClr val="bg2">
                    <a:lumMod val="50000"/>
                  </a:schemeClr>
                </a:solidFill>
                <a:latin typeface="Roboto" panose="020B0604020202020204" charset="0"/>
                <a:ea typeface="Roboto" panose="020B0604020202020204" charset="0"/>
              </a:rPr>
              <a:t>Sampath Gonnuru | 04.20.2020</a:t>
            </a:r>
          </a:p>
        </p:txBody>
      </p:sp>
      <p:sp>
        <p:nvSpPr>
          <p:cNvPr id="7" name="TextBox 6">
            <a:extLst>
              <a:ext uri="{FF2B5EF4-FFF2-40B4-BE49-F238E27FC236}">
                <a16:creationId xmlns:a16="http://schemas.microsoft.com/office/drawing/2014/main" id="{3A909571-A898-4529-8315-4BCA192F1E42}"/>
              </a:ext>
            </a:extLst>
          </p:cNvPr>
          <p:cNvSpPr txBox="1"/>
          <p:nvPr/>
        </p:nvSpPr>
        <p:spPr>
          <a:xfrm>
            <a:off x="4297681" y="423698"/>
            <a:ext cx="3078891" cy="1877437"/>
          </a:xfrm>
          <a:prstGeom prst="rect">
            <a:avLst/>
          </a:prstGeom>
          <a:noFill/>
        </p:spPr>
        <p:txBody>
          <a:bodyPr wrap="square" rtlCol="0">
            <a:spAutoFit/>
          </a:bodyPr>
          <a:lstStyle/>
          <a:p>
            <a:r>
              <a:rPr lang="en-US" sz="4400" spc="600" dirty="0">
                <a:solidFill>
                  <a:schemeClr val="tx2">
                    <a:lumMod val="10000"/>
                  </a:schemeClr>
                </a:solidFill>
                <a:latin typeface="+mj-lt"/>
                <a:ea typeface="Verdana" panose="020B0604030504040204" pitchFamily="34" charset="0"/>
              </a:rPr>
              <a:t>WARBY </a:t>
            </a:r>
          </a:p>
          <a:p>
            <a:r>
              <a:rPr lang="en-US" sz="4400" spc="600" dirty="0">
                <a:solidFill>
                  <a:schemeClr val="tx2">
                    <a:lumMod val="10000"/>
                  </a:schemeClr>
                </a:solidFill>
                <a:latin typeface="+mj-lt"/>
                <a:ea typeface="Verdana" panose="020B0604030504040204" pitchFamily="34" charset="0"/>
              </a:rPr>
              <a:t>PARKER</a:t>
            </a:r>
          </a:p>
          <a:p>
            <a:endParaRPr lang="en-US" sz="2800" dirty="0">
              <a:latin typeface="+mj-lt"/>
            </a:endParaRPr>
          </a:p>
        </p:txBody>
      </p:sp>
      <p:pic>
        <p:nvPicPr>
          <p:cNvPr id="9" name="Picture 8" descr="A picture containing snow&#10;&#10;Description automatically generated">
            <a:extLst>
              <a:ext uri="{FF2B5EF4-FFF2-40B4-BE49-F238E27FC236}">
                <a16:creationId xmlns:a16="http://schemas.microsoft.com/office/drawing/2014/main" id="{1D647590-4D37-4C2B-8647-9AEBDFD82090}"/>
              </a:ext>
            </a:extLst>
          </p:cNvPr>
          <p:cNvPicPr>
            <a:picLocks noChangeAspect="1"/>
          </p:cNvPicPr>
          <p:nvPr/>
        </p:nvPicPr>
        <p:blipFill>
          <a:blip r:embed="rId4"/>
          <a:stretch>
            <a:fillRect/>
          </a:stretch>
        </p:blipFill>
        <p:spPr>
          <a:xfrm>
            <a:off x="418339" y="289560"/>
            <a:ext cx="3429761" cy="4564380"/>
          </a:xfrm>
          <a:prstGeom prst="rect">
            <a:avLst/>
          </a:prstGeom>
        </p:spPr>
      </p:pic>
      <p:pic>
        <p:nvPicPr>
          <p:cNvPr id="11" name="Picture 10" descr="Two people posing for a picture&#10;&#10;Description automatically generated">
            <a:extLst>
              <a:ext uri="{FF2B5EF4-FFF2-40B4-BE49-F238E27FC236}">
                <a16:creationId xmlns:a16="http://schemas.microsoft.com/office/drawing/2014/main" id="{99BB3BDA-AE55-440C-AFF5-7B678009DC66}"/>
              </a:ext>
            </a:extLst>
          </p:cNvPr>
          <p:cNvPicPr>
            <a:picLocks noChangeAspect="1"/>
          </p:cNvPicPr>
          <p:nvPr/>
        </p:nvPicPr>
        <p:blipFill>
          <a:blip r:embed="rId5"/>
          <a:stretch>
            <a:fillRect/>
          </a:stretch>
        </p:blipFill>
        <p:spPr>
          <a:xfrm>
            <a:off x="5789778" y="2733910"/>
            <a:ext cx="3236382" cy="1618191"/>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Shape 315"/>
          <p:cNvSpPr txBox="1"/>
          <p:nvPr/>
        </p:nvSpPr>
        <p:spPr>
          <a:xfrm>
            <a:off x="0" y="0"/>
            <a:ext cx="9144000" cy="827092"/>
          </a:xfrm>
          <a:prstGeom prst="rect">
            <a:avLst/>
          </a:prstGeom>
          <a:solidFill>
            <a:srgbClr val="171717"/>
          </a:solidFill>
          <a:ln>
            <a:noFill/>
          </a:ln>
        </p:spPr>
        <p:txBody>
          <a:bodyPr spcFirstLastPara="1" wrap="square" lIns="68569" tIns="274320" rIns="68569" bIns="68569" anchor="ctr" anchorCtr="0">
            <a:noAutofit/>
          </a:bodyPr>
          <a:lstStyle/>
          <a:p>
            <a:r>
              <a:rPr lang="en-US" sz="1800" b="1" spc="300" dirty="0">
                <a:solidFill>
                  <a:schemeClr val="bg1"/>
                </a:solidFill>
                <a:latin typeface="Roboto"/>
                <a:ea typeface="Roboto"/>
                <a:cs typeface="Roboto"/>
                <a:sym typeface="Roboto"/>
              </a:rPr>
              <a:t>SUMMARY &amp; SUGGESTIONS</a:t>
            </a:r>
            <a:endParaRPr sz="1800" b="1" spc="300" dirty="0">
              <a:solidFill>
                <a:schemeClr val="bg1"/>
              </a:solidFill>
              <a:latin typeface="Roboto"/>
              <a:ea typeface="Roboto"/>
              <a:cs typeface="Roboto"/>
              <a:sym typeface="Roboto"/>
            </a:endParaRPr>
          </a:p>
        </p:txBody>
      </p:sp>
      <p:sp>
        <p:nvSpPr>
          <p:cNvPr id="316" name="Shape 316"/>
          <p:cNvSpPr txBox="1"/>
          <p:nvPr/>
        </p:nvSpPr>
        <p:spPr>
          <a:xfrm>
            <a:off x="133480" y="1143290"/>
            <a:ext cx="8791064" cy="3832570"/>
          </a:xfrm>
          <a:prstGeom prst="rect">
            <a:avLst/>
          </a:prstGeom>
          <a:noFill/>
          <a:ln w="9525" cap="flat" cmpd="sng">
            <a:noFill/>
            <a:prstDash val="solid"/>
            <a:round/>
            <a:headEnd type="none" w="sm" len="sm"/>
            <a:tailEnd type="none" w="sm" len="sm"/>
          </a:ln>
        </p:spPr>
        <p:txBody>
          <a:bodyPr spcFirstLastPara="1" wrap="square" lIns="68569" tIns="68569" rIns="68569" bIns="68569" anchor="t" anchorCtr="0">
            <a:noAutofit/>
          </a:bodyPr>
          <a:lstStyle/>
          <a:p>
            <a:pPr>
              <a:lnSpc>
                <a:spcPct val="150000"/>
              </a:lnSpc>
              <a:buClr>
                <a:schemeClr val="dk1"/>
              </a:buClr>
              <a:buSzPts val="1100"/>
            </a:pPr>
            <a:r>
              <a:rPr lang="en-US" sz="1000" dirty="0">
                <a:latin typeface="+mj-lt"/>
                <a:ea typeface="Roboto"/>
                <a:cs typeface="Roboto"/>
                <a:sym typeface="Roboto"/>
              </a:rPr>
              <a:t>The drop from Q1 to Q2 is minimal, 5%. This might be expected as people may start the quiz to see what it’s about then exit due to lack of interest. The loss of users is slightly high from Fit (Q2) to Shape (Q3) which may be due to the user a) just not liking any of the available shapes, or b) again, lose interest in continuing the survey for whatever reason. We see from Q3 to Q4, that we retain almost all our previous users, suggesting that those users that find a shape they like, want to continue specifying their preferences, showing interest in </a:t>
            </a:r>
            <a:r>
              <a:rPr lang="en-US" sz="1000" dirty="0" err="1">
                <a:latin typeface="+mj-lt"/>
                <a:ea typeface="Roboto"/>
                <a:cs typeface="Roboto"/>
                <a:sym typeface="Roboto"/>
              </a:rPr>
              <a:t>Warby’s</a:t>
            </a:r>
            <a:r>
              <a:rPr lang="en-US" sz="1000" dirty="0">
                <a:latin typeface="+mj-lt"/>
                <a:ea typeface="Roboto"/>
                <a:cs typeface="Roboto"/>
                <a:sym typeface="Roboto"/>
              </a:rPr>
              <a:t> selection of glasses. However our last question about how long it’s been since their last eye exam, seems to put some people off. It could possibly be that they felt that that question was personal to the point of unnecessary, or that they assumed that the questions would continue after that stage, asking for more personal details, which they were not comfortable disclosing. </a:t>
            </a:r>
          </a:p>
          <a:p>
            <a:pPr>
              <a:lnSpc>
                <a:spcPct val="150000"/>
              </a:lnSpc>
              <a:buClr>
                <a:schemeClr val="dk1"/>
              </a:buClr>
              <a:buSzPts val="1100"/>
            </a:pPr>
            <a:endParaRPr lang="en-US" sz="1000" dirty="0">
              <a:latin typeface="+mj-lt"/>
              <a:ea typeface="Roboto"/>
              <a:cs typeface="Roboto"/>
              <a:sym typeface="Roboto"/>
            </a:endParaRPr>
          </a:p>
          <a:p>
            <a:pPr>
              <a:lnSpc>
                <a:spcPct val="150000"/>
              </a:lnSpc>
              <a:buClr>
                <a:schemeClr val="dk1"/>
              </a:buClr>
              <a:buSzPts val="1100"/>
            </a:pPr>
            <a:r>
              <a:rPr lang="en-US" sz="1000" dirty="0">
                <a:latin typeface="+mj-lt"/>
                <a:ea typeface="Roboto"/>
                <a:cs typeface="Roboto"/>
                <a:sym typeface="Roboto"/>
              </a:rPr>
              <a:t>Our problem areas therefore seem to be the Shape of the glasses and the Eye Exam query. With regards to the shape, we could possibly consider a selection of a  larger variety of shapes which include ‘style’ such as ‘cat-eye’, ‘aviator’ or 70s or 80s. </a:t>
            </a:r>
          </a:p>
          <a:p>
            <a:pPr>
              <a:lnSpc>
                <a:spcPct val="150000"/>
              </a:lnSpc>
              <a:buClr>
                <a:schemeClr val="dk1"/>
              </a:buClr>
              <a:buSzPts val="1100"/>
            </a:pPr>
            <a:endParaRPr lang="en-US" sz="1000" dirty="0">
              <a:latin typeface="+mj-lt"/>
              <a:ea typeface="Roboto"/>
              <a:cs typeface="Roboto"/>
              <a:sym typeface="Roboto"/>
            </a:endParaRPr>
          </a:p>
          <a:p>
            <a:pPr>
              <a:lnSpc>
                <a:spcPct val="150000"/>
              </a:lnSpc>
              <a:buClr>
                <a:schemeClr val="dk1"/>
              </a:buClr>
              <a:buSzPts val="1100"/>
            </a:pPr>
            <a:r>
              <a:rPr lang="en-US" sz="1000" dirty="0">
                <a:latin typeface="+mj-lt"/>
                <a:ea typeface="Roboto"/>
                <a:cs typeface="Roboto"/>
                <a:sym typeface="Roboto"/>
              </a:rPr>
              <a:t>With regards to Question 5 about the Eye Exam, my suggestion would be to remove it or at least conduct an A/B test where this question is removed to confirm if there would be an increase in the completion rate. It may be more pertinent to ask this question once they have selected their glasses and are in the process of completing  their order. Another alternative or addition could be to explain why the question is being asked - whether it’s asked during the quiz or with the order. This may help encourage not only an answer, but an honest answer from the users, who otherwise, particularly at the quiz stage, may be clicking on a random answer  just to finish the quiz, despite the option to skip the question.</a:t>
            </a:r>
          </a:p>
        </p:txBody>
      </p:sp>
    </p:spTree>
    <p:extLst>
      <p:ext uri="{BB962C8B-B14F-4D97-AF65-F5344CB8AC3E}">
        <p14:creationId xmlns:p14="http://schemas.microsoft.com/office/powerpoint/2010/main" val="27564138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2">
            <a:alpha val="84000"/>
          </a:schemeClr>
        </a:solidFill>
        <a:effectLst/>
      </p:bgPr>
    </p:bg>
    <p:spTree>
      <p:nvGrpSpPr>
        <p:cNvPr id="1" name="Shape 297"/>
        <p:cNvGrpSpPr/>
        <p:nvPr/>
      </p:nvGrpSpPr>
      <p:grpSpPr>
        <a:xfrm>
          <a:off x="0" y="0"/>
          <a:ext cx="0" cy="0"/>
          <a:chOff x="0" y="0"/>
          <a:chExt cx="0" cy="0"/>
        </a:xfrm>
      </p:grpSpPr>
      <p:sp>
        <p:nvSpPr>
          <p:cNvPr id="9" name="Oval 8">
            <a:extLst>
              <a:ext uri="{FF2B5EF4-FFF2-40B4-BE49-F238E27FC236}">
                <a16:creationId xmlns:a16="http://schemas.microsoft.com/office/drawing/2014/main" id="{1F42698E-AE1C-4DCC-9825-13FD363788AD}"/>
              </a:ext>
            </a:extLst>
          </p:cNvPr>
          <p:cNvSpPr/>
          <p:nvPr/>
        </p:nvSpPr>
        <p:spPr>
          <a:xfrm>
            <a:off x="1582615" y="3939931"/>
            <a:ext cx="1180124" cy="1180124"/>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B45D9377-125D-4318-8E41-56EA13182735}"/>
              </a:ext>
            </a:extLst>
          </p:cNvPr>
          <p:cNvSpPr/>
          <p:nvPr/>
        </p:nvSpPr>
        <p:spPr>
          <a:xfrm>
            <a:off x="7963876" y="483298"/>
            <a:ext cx="1180124" cy="1180124"/>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person sitting on a table&#10;&#10;Description automatically generated">
            <a:extLst>
              <a:ext uri="{FF2B5EF4-FFF2-40B4-BE49-F238E27FC236}">
                <a16:creationId xmlns:a16="http://schemas.microsoft.com/office/drawing/2014/main" id="{325CA8E1-29E3-4D40-9F13-12B5DF987C84}"/>
              </a:ext>
            </a:extLst>
          </p:cNvPr>
          <p:cNvPicPr>
            <a:picLocks noChangeAspect="1"/>
          </p:cNvPicPr>
          <p:nvPr/>
        </p:nvPicPr>
        <p:blipFill>
          <a:blip r:embed="rId3"/>
          <a:stretch>
            <a:fillRect/>
          </a:stretch>
        </p:blipFill>
        <p:spPr>
          <a:xfrm>
            <a:off x="2321169" y="1203569"/>
            <a:ext cx="6822831" cy="3939931"/>
          </a:xfrm>
          <a:prstGeom prst="rect">
            <a:avLst/>
          </a:prstGeom>
        </p:spPr>
      </p:pic>
      <p:sp>
        <p:nvSpPr>
          <p:cNvPr id="7" name="TextBox 6">
            <a:extLst>
              <a:ext uri="{FF2B5EF4-FFF2-40B4-BE49-F238E27FC236}">
                <a16:creationId xmlns:a16="http://schemas.microsoft.com/office/drawing/2014/main" id="{3A909571-A898-4529-8315-4BCA192F1E42}"/>
              </a:ext>
            </a:extLst>
          </p:cNvPr>
          <p:cNvSpPr txBox="1"/>
          <p:nvPr/>
        </p:nvSpPr>
        <p:spPr>
          <a:xfrm>
            <a:off x="121138" y="272282"/>
            <a:ext cx="4400062" cy="2554545"/>
          </a:xfrm>
          <a:prstGeom prst="rect">
            <a:avLst/>
          </a:prstGeom>
          <a:noFill/>
        </p:spPr>
        <p:txBody>
          <a:bodyPr wrap="square" rtlCol="0">
            <a:spAutoFit/>
          </a:bodyPr>
          <a:lstStyle/>
          <a:p>
            <a:r>
              <a:rPr lang="en-US" sz="4400" spc="600" dirty="0">
                <a:solidFill>
                  <a:schemeClr val="tx2">
                    <a:lumMod val="10000"/>
                  </a:schemeClr>
                </a:solidFill>
                <a:latin typeface="+mj-lt"/>
                <a:ea typeface="Verdana" panose="020B0604030504040204" pitchFamily="34" charset="0"/>
              </a:rPr>
              <a:t>TAKE HOME&amp; TRY ON</a:t>
            </a:r>
          </a:p>
          <a:p>
            <a:endParaRPr lang="en-US" sz="2800" dirty="0">
              <a:latin typeface="+mj-lt"/>
            </a:endParaRPr>
          </a:p>
        </p:txBody>
      </p:sp>
    </p:spTree>
    <p:extLst>
      <p:ext uri="{BB962C8B-B14F-4D97-AF65-F5344CB8AC3E}">
        <p14:creationId xmlns:p14="http://schemas.microsoft.com/office/powerpoint/2010/main" val="22418998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Shape 315"/>
          <p:cNvSpPr txBox="1"/>
          <p:nvPr/>
        </p:nvSpPr>
        <p:spPr>
          <a:xfrm>
            <a:off x="0" y="0"/>
            <a:ext cx="9144000" cy="827092"/>
          </a:xfrm>
          <a:prstGeom prst="rect">
            <a:avLst/>
          </a:prstGeom>
          <a:solidFill>
            <a:srgbClr val="171717"/>
          </a:solidFill>
          <a:ln>
            <a:noFill/>
          </a:ln>
        </p:spPr>
        <p:txBody>
          <a:bodyPr spcFirstLastPara="1" wrap="square" lIns="68569" tIns="274320" rIns="68569" bIns="68569" anchor="ctr" anchorCtr="0">
            <a:noAutofit/>
          </a:bodyPr>
          <a:lstStyle/>
          <a:p>
            <a:r>
              <a:rPr lang="en" sz="1800" b="1" dirty="0">
                <a:solidFill>
                  <a:schemeClr val="bg1"/>
                </a:solidFill>
                <a:latin typeface="Roboto"/>
                <a:ea typeface="Roboto"/>
                <a:cs typeface="Roboto"/>
                <a:sym typeface="Roboto"/>
              </a:rPr>
              <a:t>2.1</a:t>
            </a:r>
            <a:r>
              <a:rPr lang="en" sz="1800" b="1" dirty="0">
                <a:solidFill>
                  <a:srgbClr val="295269"/>
                </a:solidFill>
                <a:latin typeface="Roboto"/>
                <a:ea typeface="Roboto"/>
                <a:cs typeface="Roboto"/>
                <a:sym typeface="Roboto"/>
              </a:rPr>
              <a:t> </a:t>
            </a:r>
            <a:r>
              <a:rPr lang="en-US" sz="1800" b="1" spc="300" dirty="0">
                <a:solidFill>
                  <a:schemeClr val="bg1"/>
                </a:solidFill>
                <a:latin typeface="Roboto"/>
                <a:ea typeface="Roboto"/>
                <a:cs typeface="Roboto"/>
                <a:sym typeface="Roboto"/>
              </a:rPr>
              <a:t>NUMBER &amp; PERCENTAGE OF USERS AT EACH STAGE</a:t>
            </a:r>
            <a:endParaRPr sz="1800" b="1" spc="300" dirty="0">
              <a:solidFill>
                <a:schemeClr val="bg1"/>
              </a:solidFill>
              <a:latin typeface="Roboto"/>
              <a:ea typeface="Roboto"/>
              <a:cs typeface="Roboto"/>
              <a:sym typeface="Roboto"/>
            </a:endParaRPr>
          </a:p>
        </p:txBody>
      </p:sp>
      <p:sp>
        <p:nvSpPr>
          <p:cNvPr id="316" name="Shape 316"/>
          <p:cNvSpPr txBox="1"/>
          <p:nvPr/>
        </p:nvSpPr>
        <p:spPr>
          <a:xfrm>
            <a:off x="95380" y="875625"/>
            <a:ext cx="5000625" cy="1717141"/>
          </a:xfrm>
          <a:prstGeom prst="rect">
            <a:avLst/>
          </a:prstGeom>
          <a:noFill/>
          <a:ln w="9525" cap="flat" cmpd="sng">
            <a:noFill/>
            <a:prstDash val="solid"/>
            <a:round/>
            <a:headEnd type="none" w="sm" len="sm"/>
            <a:tailEnd type="none" w="sm" len="sm"/>
          </a:ln>
        </p:spPr>
        <p:txBody>
          <a:bodyPr spcFirstLastPara="1" wrap="square" lIns="68569" tIns="68569" rIns="68569" bIns="68569" anchor="t" anchorCtr="0">
            <a:noAutofit/>
          </a:bodyPr>
          <a:lstStyle/>
          <a:p>
            <a:pPr lvl="0">
              <a:lnSpc>
                <a:spcPct val="150000"/>
              </a:lnSpc>
              <a:buSzPts val="1100"/>
            </a:pPr>
            <a:r>
              <a:rPr lang="en-US" sz="1000" dirty="0">
                <a:ea typeface="Roboto"/>
                <a:cs typeface="Roboto"/>
                <a:sym typeface="Roboto"/>
              </a:rPr>
              <a:t>Summary of Findings:</a:t>
            </a:r>
          </a:p>
          <a:p>
            <a:pPr marL="171450" lvl="0" indent="-171450">
              <a:lnSpc>
                <a:spcPct val="150000"/>
              </a:lnSpc>
              <a:buSzPts val="1100"/>
              <a:buFont typeface="Arial" panose="020B0604020202020204" pitchFamily="34" charset="0"/>
              <a:buChar char="•"/>
            </a:pPr>
            <a:r>
              <a:rPr lang="en-US" sz="1000" dirty="0">
                <a:ea typeface="Roboto"/>
                <a:cs typeface="Roboto"/>
                <a:sym typeface="Roboto"/>
              </a:rPr>
              <a:t>Out of the 1000 users who completed the Quiz, approximately half purchased and half didn’t.</a:t>
            </a:r>
          </a:p>
          <a:p>
            <a:pPr marL="171450" lvl="0" indent="-171450">
              <a:lnSpc>
                <a:spcPct val="150000"/>
              </a:lnSpc>
              <a:buSzPts val="1100"/>
              <a:buFont typeface="Arial" panose="020B0604020202020204" pitchFamily="34" charset="0"/>
              <a:buChar char="•"/>
            </a:pPr>
            <a:r>
              <a:rPr lang="en-US" sz="1000" dirty="0">
                <a:ea typeface="Roboto"/>
                <a:cs typeface="Roboto"/>
                <a:sym typeface="Roboto"/>
              </a:rPr>
              <a:t>After completing the quiz, 75% opted for the Home trial, whilst 66% of those who did the trial ended up purchasing glasses. </a:t>
            </a:r>
          </a:p>
          <a:p>
            <a:pPr marL="171450" lvl="0" indent="-171450">
              <a:lnSpc>
                <a:spcPct val="150000"/>
              </a:lnSpc>
              <a:buSzPts val="1100"/>
              <a:buFont typeface="Arial" panose="020B0604020202020204" pitchFamily="34" charset="0"/>
              <a:buChar char="•"/>
            </a:pPr>
            <a:r>
              <a:rPr lang="en-US" sz="1000" dirty="0">
                <a:ea typeface="Roboto"/>
                <a:cs typeface="Roboto"/>
                <a:sym typeface="Roboto"/>
              </a:rPr>
              <a:t>Alternatively, 25% of those that did complete the quiz did not do the trial, and 34% that did do the trial didn’t purchase.</a:t>
            </a:r>
          </a:p>
          <a:p>
            <a:pPr lvl="0">
              <a:lnSpc>
                <a:spcPct val="115000"/>
              </a:lnSpc>
              <a:buSzPts val="1100"/>
            </a:pPr>
            <a:endParaRPr lang="en-US" sz="900" dirty="0">
              <a:latin typeface="Roboto"/>
              <a:ea typeface="Roboto"/>
              <a:cs typeface="Roboto"/>
              <a:sym typeface="Roboto"/>
            </a:endParaRPr>
          </a:p>
        </p:txBody>
      </p:sp>
      <p:graphicFrame>
        <p:nvGraphicFramePr>
          <p:cNvPr id="2" name="Table 1">
            <a:extLst>
              <a:ext uri="{FF2B5EF4-FFF2-40B4-BE49-F238E27FC236}">
                <a16:creationId xmlns:a16="http://schemas.microsoft.com/office/drawing/2014/main" id="{6A580BDE-D86F-472E-8835-3A43C3F5E50F}"/>
              </a:ext>
            </a:extLst>
          </p:cNvPr>
          <p:cNvGraphicFramePr>
            <a:graphicFrameLocks noGrp="1"/>
          </p:cNvGraphicFramePr>
          <p:nvPr>
            <p:extLst>
              <p:ext uri="{D42A27DB-BD31-4B8C-83A1-F6EECF244321}">
                <p14:modId xmlns:p14="http://schemas.microsoft.com/office/powerpoint/2010/main" val="1438317493"/>
              </p:ext>
            </p:extLst>
          </p:nvPr>
        </p:nvGraphicFramePr>
        <p:xfrm>
          <a:off x="95381" y="2571750"/>
          <a:ext cx="5962520" cy="2553968"/>
        </p:xfrm>
        <a:graphic>
          <a:graphicData uri="http://schemas.openxmlformats.org/drawingml/2006/table">
            <a:tbl>
              <a:tblPr/>
              <a:tblGrid>
                <a:gridCol w="1505486">
                  <a:extLst>
                    <a:ext uri="{9D8B030D-6E8A-4147-A177-3AD203B41FA5}">
                      <a16:colId xmlns:a16="http://schemas.microsoft.com/office/drawing/2014/main" val="1179267154"/>
                    </a:ext>
                  </a:extLst>
                </a:gridCol>
                <a:gridCol w="731923">
                  <a:extLst>
                    <a:ext uri="{9D8B030D-6E8A-4147-A177-3AD203B41FA5}">
                      <a16:colId xmlns:a16="http://schemas.microsoft.com/office/drawing/2014/main" val="3732596099"/>
                    </a:ext>
                  </a:extLst>
                </a:gridCol>
                <a:gridCol w="1248980">
                  <a:extLst>
                    <a:ext uri="{9D8B030D-6E8A-4147-A177-3AD203B41FA5}">
                      <a16:colId xmlns:a16="http://schemas.microsoft.com/office/drawing/2014/main" val="4073892312"/>
                    </a:ext>
                  </a:extLst>
                </a:gridCol>
                <a:gridCol w="1168732">
                  <a:extLst>
                    <a:ext uri="{9D8B030D-6E8A-4147-A177-3AD203B41FA5}">
                      <a16:colId xmlns:a16="http://schemas.microsoft.com/office/drawing/2014/main" val="2859590049"/>
                    </a:ext>
                  </a:extLst>
                </a:gridCol>
                <a:gridCol w="1307399">
                  <a:extLst>
                    <a:ext uri="{9D8B030D-6E8A-4147-A177-3AD203B41FA5}">
                      <a16:colId xmlns:a16="http://schemas.microsoft.com/office/drawing/2014/main" val="2864030957"/>
                    </a:ext>
                  </a:extLst>
                </a:gridCol>
              </a:tblGrid>
              <a:tr h="281702">
                <a:tc>
                  <a:txBody>
                    <a:bodyPr/>
                    <a:lstStyle/>
                    <a:p>
                      <a:pPr fontAlgn="b"/>
                      <a:r>
                        <a:rPr lang="en-US">
                          <a:effectLst/>
                        </a:rPr>
                        <a:t> </a:t>
                      </a:r>
                    </a:p>
                  </a:txBody>
                  <a:tcPr marL="22860" marR="22860" marT="15240" marB="15240"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FFFFF"/>
                    </a:solidFill>
                  </a:tcPr>
                </a:tc>
                <a:tc>
                  <a:txBody>
                    <a:bodyPr/>
                    <a:lstStyle/>
                    <a:p>
                      <a:pPr fontAlgn="b"/>
                      <a:r>
                        <a:rPr lang="en-US">
                          <a:effectLst/>
                        </a:rPr>
                        <a:t> </a:t>
                      </a:r>
                    </a:p>
                  </a:txBody>
                  <a:tcPr marL="22860" marR="22860" marT="15240" marB="15240" anchor="b">
                    <a:lnL w="7620" cap="flat" cmpd="sng" algn="ctr">
                      <a:solidFill>
                        <a:srgbClr val="CCCCCC"/>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FFFFF"/>
                    </a:solidFill>
                  </a:tcPr>
                </a:tc>
                <a:tc>
                  <a:txBody>
                    <a:bodyPr/>
                    <a:lstStyle/>
                    <a:p>
                      <a:pPr rtl="0" fontAlgn="b">
                        <a:spcBef>
                          <a:spcPts val="0"/>
                        </a:spcBef>
                        <a:spcAft>
                          <a:spcPts val="0"/>
                        </a:spcAft>
                      </a:pPr>
                      <a:r>
                        <a:rPr lang="en-US" sz="1000" b="1" i="0" u="none" strike="noStrike">
                          <a:solidFill>
                            <a:srgbClr val="000000"/>
                          </a:solidFill>
                          <a:effectLst/>
                          <a:latin typeface="Arial" panose="020B0604020202020204" pitchFamily="34" charset="0"/>
                        </a:rPr>
                        <a:t>% of Total People Who Did Quiz</a:t>
                      </a:r>
                      <a:endParaRPr lang="en-US">
                        <a:effectLst/>
                      </a:endParaRPr>
                    </a:p>
                  </a:txBody>
                  <a:tcPr marL="22860" marR="22860" marT="15240" marB="15240" anchor="b">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D9D2E9"/>
                    </a:solidFill>
                  </a:tcPr>
                </a:tc>
                <a:tc>
                  <a:txBody>
                    <a:bodyPr/>
                    <a:lstStyle/>
                    <a:p>
                      <a:pPr rtl="0" fontAlgn="b">
                        <a:spcBef>
                          <a:spcPts val="0"/>
                        </a:spcBef>
                        <a:spcAft>
                          <a:spcPts val="0"/>
                        </a:spcAft>
                      </a:pPr>
                      <a:r>
                        <a:rPr lang="en-US" sz="1000" b="1" i="0" u="none" strike="noStrike">
                          <a:solidFill>
                            <a:srgbClr val="000000"/>
                          </a:solidFill>
                          <a:effectLst/>
                          <a:latin typeface="Arial" panose="020B0604020202020204" pitchFamily="34" charset="0"/>
                        </a:rPr>
                        <a:t>% of People at Each Stage of Funnel</a:t>
                      </a:r>
                      <a:endParaRPr lang="en-US">
                        <a:effectLst/>
                      </a:endParaRPr>
                    </a:p>
                  </a:txBody>
                  <a:tcPr marL="22860" marR="22860" marT="15240" marB="15240" anchor="b">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D9D2E9"/>
                    </a:solidFill>
                  </a:tcPr>
                </a:tc>
                <a:tc>
                  <a:txBody>
                    <a:bodyPr/>
                    <a:lstStyle/>
                    <a:p>
                      <a:pPr rtl="0" fontAlgn="b">
                        <a:spcBef>
                          <a:spcPts val="0"/>
                        </a:spcBef>
                        <a:spcAft>
                          <a:spcPts val="0"/>
                        </a:spcAft>
                      </a:pPr>
                      <a:r>
                        <a:rPr lang="en-US" sz="1000" b="1" i="0" u="none" strike="noStrike">
                          <a:solidFill>
                            <a:srgbClr val="000000"/>
                          </a:solidFill>
                          <a:effectLst/>
                          <a:latin typeface="Arial" panose="020B0604020202020204" pitchFamily="34" charset="0"/>
                        </a:rPr>
                        <a:t>% of Difference at Each Stage of Funnel</a:t>
                      </a:r>
                      <a:endParaRPr lang="en-US">
                        <a:effectLst/>
                      </a:endParaRPr>
                    </a:p>
                  </a:txBody>
                  <a:tcPr marL="22860" marR="22860" marT="15240" marB="15240" anchor="b">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D9D2E9"/>
                    </a:solidFill>
                  </a:tcPr>
                </a:tc>
                <a:extLst>
                  <a:ext uri="{0D108BD9-81ED-4DB2-BD59-A6C34878D82A}">
                    <a16:rowId xmlns:a16="http://schemas.microsoft.com/office/drawing/2014/main" val="1982771908"/>
                  </a:ext>
                </a:extLst>
              </a:tr>
              <a:tr h="357435">
                <a:tc>
                  <a:txBody>
                    <a:bodyPr/>
                    <a:lstStyle/>
                    <a:p>
                      <a:pPr algn="ctr" rtl="0" fontAlgn="b">
                        <a:spcBef>
                          <a:spcPts val="0"/>
                        </a:spcBef>
                        <a:spcAft>
                          <a:spcPts val="0"/>
                        </a:spcAft>
                      </a:pPr>
                      <a:r>
                        <a:rPr lang="en-US" sz="1100" b="1" i="0" u="none" strike="noStrike">
                          <a:solidFill>
                            <a:srgbClr val="000000"/>
                          </a:solidFill>
                          <a:effectLst/>
                          <a:latin typeface="Arial" panose="020B0604020202020204" pitchFamily="34" charset="0"/>
                        </a:rPr>
                        <a:t>No. of People Who Did Quiz</a:t>
                      </a:r>
                      <a:endParaRPr lang="en-US">
                        <a:effectLst/>
                      </a:endParaRPr>
                    </a:p>
                  </a:txBody>
                  <a:tcPr marL="22860" marR="22860" marT="15240" marB="15240" anchor="b">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FFFFF"/>
                    </a:solidFill>
                  </a:tcPr>
                </a:tc>
                <a:tc>
                  <a:txBody>
                    <a:bodyPr/>
                    <a:lstStyle/>
                    <a:p>
                      <a:pPr algn="ctr" rtl="0" fontAlgn="b">
                        <a:spcBef>
                          <a:spcPts val="0"/>
                        </a:spcBef>
                        <a:spcAft>
                          <a:spcPts val="0"/>
                        </a:spcAft>
                      </a:pPr>
                      <a:r>
                        <a:rPr lang="en-US" sz="1100" b="1" i="0" u="none" strike="noStrike">
                          <a:solidFill>
                            <a:srgbClr val="000000"/>
                          </a:solidFill>
                          <a:effectLst/>
                          <a:latin typeface="Arial" panose="020B0604020202020204" pitchFamily="34" charset="0"/>
                        </a:rPr>
                        <a:t>1000</a:t>
                      </a:r>
                      <a:endParaRPr lang="en-US">
                        <a:effectLst/>
                      </a:endParaRPr>
                    </a:p>
                  </a:txBody>
                  <a:tcPr marL="22860" marR="22860" marT="15240" marB="15240" anchor="b">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FFFFF"/>
                    </a:solidFill>
                  </a:tcPr>
                </a:tc>
                <a:tc>
                  <a:txBody>
                    <a:bodyPr/>
                    <a:lstStyle/>
                    <a:p>
                      <a:pPr algn="r" rtl="0" fontAlgn="b">
                        <a:spcBef>
                          <a:spcPts val="0"/>
                        </a:spcBef>
                        <a:spcAft>
                          <a:spcPts val="0"/>
                        </a:spcAft>
                      </a:pPr>
                      <a:r>
                        <a:rPr lang="en-US" sz="1000" b="0" i="0" u="none" strike="noStrike">
                          <a:solidFill>
                            <a:srgbClr val="000000"/>
                          </a:solidFill>
                          <a:effectLst/>
                          <a:latin typeface="Arial" panose="020B0604020202020204" pitchFamily="34" charset="0"/>
                        </a:rPr>
                        <a:t>100.00%</a:t>
                      </a:r>
                      <a:endParaRPr lang="en-US">
                        <a:effectLst/>
                      </a:endParaRPr>
                    </a:p>
                  </a:txBody>
                  <a:tcPr marL="22860" marR="22860" marT="15240" marB="15240" anchor="b">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r" rtl="0" fontAlgn="b">
                        <a:spcBef>
                          <a:spcPts val="0"/>
                        </a:spcBef>
                        <a:spcAft>
                          <a:spcPts val="0"/>
                        </a:spcAft>
                      </a:pPr>
                      <a:r>
                        <a:rPr lang="en-US" sz="1000" b="0" i="0" u="none" strike="noStrike">
                          <a:solidFill>
                            <a:srgbClr val="000000"/>
                          </a:solidFill>
                          <a:effectLst/>
                          <a:latin typeface="Arial" panose="020B0604020202020204" pitchFamily="34" charset="0"/>
                        </a:rPr>
                        <a:t>100.00%</a:t>
                      </a:r>
                      <a:endParaRPr lang="en-US">
                        <a:effectLst/>
                      </a:endParaRPr>
                    </a:p>
                  </a:txBody>
                  <a:tcPr marL="22860" marR="22860" marT="15240" marB="15240" anchor="b">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r" rtl="0" fontAlgn="b">
                        <a:spcBef>
                          <a:spcPts val="0"/>
                        </a:spcBef>
                        <a:spcAft>
                          <a:spcPts val="0"/>
                        </a:spcAft>
                      </a:pPr>
                      <a:r>
                        <a:rPr lang="en-US" sz="1000" b="0" i="0" u="none" strike="noStrike">
                          <a:solidFill>
                            <a:srgbClr val="000000"/>
                          </a:solidFill>
                          <a:effectLst/>
                          <a:latin typeface="Arial" panose="020B0604020202020204" pitchFamily="34" charset="0"/>
                        </a:rPr>
                        <a:t>0.00%</a:t>
                      </a:r>
                      <a:endParaRPr lang="en-US">
                        <a:effectLst/>
                      </a:endParaRPr>
                    </a:p>
                  </a:txBody>
                  <a:tcPr marL="22860" marR="22860" marT="15240" marB="15240" anchor="b">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63580852"/>
                  </a:ext>
                </a:extLst>
              </a:tr>
              <a:tr h="485861">
                <a:tc>
                  <a:txBody>
                    <a:bodyPr/>
                    <a:lstStyle/>
                    <a:p>
                      <a:pPr algn="ctr" rtl="0" fontAlgn="b">
                        <a:spcBef>
                          <a:spcPts val="0"/>
                        </a:spcBef>
                        <a:spcAft>
                          <a:spcPts val="0"/>
                        </a:spcAft>
                      </a:pPr>
                      <a:r>
                        <a:rPr lang="en-US" sz="1100" b="1" i="0" u="none" strike="noStrike">
                          <a:solidFill>
                            <a:srgbClr val="000000"/>
                          </a:solidFill>
                          <a:effectLst/>
                          <a:latin typeface="Arial" panose="020B0604020202020204" pitchFamily="34" charset="0"/>
                        </a:rPr>
                        <a:t>No. of People Who Did Home Trial After Quiz</a:t>
                      </a:r>
                      <a:endParaRPr lang="en-US">
                        <a:effectLst/>
                      </a:endParaRPr>
                    </a:p>
                  </a:txBody>
                  <a:tcPr marL="22860" marR="22860" marT="15240" marB="15240" anchor="b">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ctr" rtl="0" fontAlgn="b">
                        <a:spcBef>
                          <a:spcPts val="0"/>
                        </a:spcBef>
                        <a:spcAft>
                          <a:spcPts val="0"/>
                        </a:spcAft>
                      </a:pPr>
                      <a:r>
                        <a:rPr lang="en-US" sz="1100" b="1" i="0" u="none" strike="noStrike" dirty="0">
                          <a:solidFill>
                            <a:srgbClr val="000000"/>
                          </a:solidFill>
                          <a:effectLst/>
                          <a:latin typeface="Arial" panose="020B0604020202020204" pitchFamily="34" charset="0"/>
                        </a:rPr>
                        <a:t>750</a:t>
                      </a:r>
                      <a:endParaRPr lang="en-US" dirty="0">
                        <a:effectLst/>
                      </a:endParaRPr>
                    </a:p>
                  </a:txBody>
                  <a:tcPr marL="22860" marR="22860" marT="15240" marB="15240" anchor="b">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FFFFF"/>
                    </a:solidFill>
                  </a:tcPr>
                </a:tc>
                <a:tc>
                  <a:txBody>
                    <a:bodyPr/>
                    <a:lstStyle/>
                    <a:p>
                      <a:pPr algn="r" rtl="0" fontAlgn="b">
                        <a:spcBef>
                          <a:spcPts val="0"/>
                        </a:spcBef>
                        <a:spcAft>
                          <a:spcPts val="0"/>
                        </a:spcAft>
                      </a:pPr>
                      <a:r>
                        <a:rPr lang="en-US" sz="1000" b="0" i="0" u="none" strike="noStrike" dirty="0">
                          <a:solidFill>
                            <a:srgbClr val="000000"/>
                          </a:solidFill>
                          <a:effectLst/>
                          <a:latin typeface="Arial" panose="020B0604020202020204" pitchFamily="34" charset="0"/>
                        </a:rPr>
                        <a:t>75.00%</a:t>
                      </a:r>
                      <a:endParaRPr lang="en-US" dirty="0">
                        <a:effectLst/>
                      </a:endParaRPr>
                    </a:p>
                  </a:txBody>
                  <a:tcPr marL="22860" marR="22860" marT="15240" marB="15240" anchor="b">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r" rtl="0" fontAlgn="b">
                        <a:spcBef>
                          <a:spcPts val="0"/>
                        </a:spcBef>
                        <a:spcAft>
                          <a:spcPts val="0"/>
                        </a:spcAft>
                      </a:pPr>
                      <a:r>
                        <a:rPr lang="en-US" sz="1000" b="0" i="0" u="none" strike="noStrike" dirty="0">
                          <a:solidFill>
                            <a:srgbClr val="000000"/>
                          </a:solidFill>
                          <a:effectLst/>
                          <a:latin typeface="Arial" panose="020B0604020202020204" pitchFamily="34" charset="0"/>
                        </a:rPr>
                        <a:t>75.00%</a:t>
                      </a:r>
                      <a:endParaRPr lang="en-US" dirty="0">
                        <a:effectLst/>
                      </a:endParaRPr>
                    </a:p>
                  </a:txBody>
                  <a:tcPr marL="22860" marR="22860" marT="15240" marB="15240" anchor="b">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r" rtl="0" fontAlgn="b">
                        <a:spcBef>
                          <a:spcPts val="0"/>
                        </a:spcBef>
                        <a:spcAft>
                          <a:spcPts val="0"/>
                        </a:spcAft>
                      </a:pPr>
                      <a:r>
                        <a:rPr lang="en-US" sz="1000" b="0" i="0" u="none" strike="noStrike" dirty="0">
                          <a:solidFill>
                            <a:srgbClr val="000000"/>
                          </a:solidFill>
                          <a:effectLst/>
                          <a:latin typeface="Arial" panose="020B0604020202020204" pitchFamily="34" charset="0"/>
                        </a:rPr>
                        <a:t>25.00%</a:t>
                      </a:r>
                      <a:endParaRPr lang="en-US" dirty="0">
                        <a:effectLst/>
                      </a:endParaRPr>
                    </a:p>
                  </a:txBody>
                  <a:tcPr marL="22860" marR="22860" marT="15240" marB="15240" anchor="b">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val="814968968"/>
                  </a:ext>
                </a:extLst>
              </a:tr>
              <a:tr h="533718">
                <a:tc>
                  <a:txBody>
                    <a:bodyPr/>
                    <a:lstStyle/>
                    <a:p>
                      <a:pPr algn="ctr" rtl="0" fontAlgn="b">
                        <a:spcBef>
                          <a:spcPts val="0"/>
                        </a:spcBef>
                        <a:spcAft>
                          <a:spcPts val="0"/>
                        </a:spcAft>
                      </a:pPr>
                      <a:r>
                        <a:rPr lang="en-US" sz="1100" b="1" i="0" u="none" strike="noStrike">
                          <a:solidFill>
                            <a:srgbClr val="000000"/>
                          </a:solidFill>
                          <a:effectLst/>
                          <a:latin typeface="Arial" panose="020B0604020202020204" pitchFamily="34" charset="0"/>
                        </a:rPr>
                        <a:t>No. of People Who Purchased</a:t>
                      </a:r>
                      <a:endParaRPr lang="en-US">
                        <a:effectLst/>
                      </a:endParaRPr>
                    </a:p>
                  </a:txBody>
                  <a:tcPr marL="22860" marR="22860" marT="15240" marB="15240" anchor="b">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FFFFF"/>
                    </a:solidFill>
                  </a:tcPr>
                </a:tc>
                <a:tc>
                  <a:txBody>
                    <a:bodyPr/>
                    <a:lstStyle/>
                    <a:p>
                      <a:pPr algn="ctr" rtl="0" fontAlgn="b">
                        <a:spcBef>
                          <a:spcPts val="0"/>
                        </a:spcBef>
                        <a:spcAft>
                          <a:spcPts val="0"/>
                        </a:spcAft>
                      </a:pPr>
                      <a:r>
                        <a:rPr lang="en-US" sz="1100" b="1" i="0" u="none" strike="noStrike">
                          <a:solidFill>
                            <a:srgbClr val="000000"/>
                          </a:solidFill>
                          <a:effectLst/>
                          <a:latin typeface="Arial" panose="020B0604020202020204" pitchFamily="34" charset="0"/>
                        </a:rPr>
                        <a:t>495</a:t>
                      </a:r>
                      <a:endParaRPr lang="en-US">
                        <a:effectLst/>
                      </a:endParaRPr>
                    </a:p>
                  </a:txBody>
                  <a:tcPr marL="22860" marR="22860" marT="15240" marB="15240" anchor="b">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FFFFF"/>
                    </a:solidFill>
                  </a:tcPr>
                </a:tc>
                <a:tc>
                  <a:txBody>
                    <a:bodyPr/>
                    <a:lstStyle/>
                    <a:p>
                      <a:pPr algn="r" rtl="0" fontAlgn="b">
                        <a:spcBef>
                          <a:spcPts val="0"/>
                        </a:spcBef>
                        <a:spcAft>
                          <a:spcPts val="0"/>
                        </a:spcAft>
                      </a:pPr>
                      <a:r>
                        <a:rPr lang="en-US" sz="1000" b="0" i="0" u="none" strike="noStrike" dirty="0">
                          <a:solidFill>
                            <a:srgbClr val="000000"/>
                          </a:solidFill>
                          <a:effectLst/>
                          <a:latin typeface="Arial" panose="020B0604020202020204" pitchFamily="34" charset="0"/>
                        </a:rPr>
                        <a:t>49.50%</a:t>
                      </a:r>
                      <a:endParaRPr lang="en-US" dirty="0">
                        <a:effectLst/>
                      </a:endParaRPr>
                    </a:p>
                  </a:txBody>
                  <a:tcPr marL="22860" marR="22860" marT="15240" marB="15240" anchor="b">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r" rtl="0" fontAlgn="b">
                        <a:spcBef>
                          <a:spcPts val="0"/>
                        </a:spcBef>
                        <a:spcAft>
                          <a:spcPts val="0"/>
                        </a:spcAft>
                      </a:pPr>
                      <a:r>
                        <a:rPr lang="en-US" sz="1000" b="0" i="0" u="none" strike="noStrike" dirty="0">
                          <a:solidFill>
                            <a:srgbClr val="000000"/>
                          </a:solidFill>
                          <a:effectLst/>
                          <a:latin typeface="Arial" panose="020B0604020202020204" pitchFamily="34" charset="0"/>
                        </a:rPr>
                        <a:t>66.00%</a:t>
                      </a:r>
                      <a:endParaRPr lang="en-US" dirty="0">
                        <a:effectLst/>
                      </a:endParaRPr>
                    </a:p>
                  </a:txBody>
                  <a:tcPr marL="22860" marR="22860" marT="15240" marB="15240" anchor="b">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r" rtl="0" fontAlgn="b">
                        <a:spcBef>
                          <a:spcPts val="0"/>
                        </a:spcBef>
                        <a:spcAft>
                          <a:spcPts val="0"/>
                        </a:spcAft>
                      </a:pPr>
                      <a:r>
                        <a:rPr lang="en-US" sz="1000" b="0" i="0" u="none" strike="noStrike">
                          <a:solidFill>
                            <a:srgbClr val="000000"/>
                          </a:solidFill>
                          <a:effectLst/>
                          <a:latin typeface="Arial" panose="020B0604020202020204" pitchFamily="34" charset="0"/>
                        </a:rPr>
                        <a:t>34.00%</a:t>
                      </a:r>
                      <a:endParaRPr lang="en-US">
                        <a:effectLst/>
                      </a:endParaRPr>
                    </a:p>
                  </a:txBody>
                  <a:tcPr marL="22860" marR="22860" marT="15240" marB="15240" anchor="b">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4CCCC"/>
                    </a:solidFill>
                  </a:tcPr>
                </a:tc>
                <a:extLst>
                  <a:ext uri="{0D108BD9-81ED-4DB2-BD59-A6C34878D82A}">
                    <a16:rowId xmlns:a16="http://schemas.microsoft.com/office/drawing/2014/main" val="2322837290"/>
                  </a:ext>
                </a:extLst>
              </a:tr>
              <a:tr h="160058">
                <a:tc>
                  <a:txBody>
                    <a:bodyPr/>
                    <a:lstStyle/>
                    <a:p>
                      <a:pPr fontAlgn="b"/>
                      <a:r>
                        <a:rPr lang="en-US" dirty="0">
                          <a:effectLst/>
                        </a:rPr>
                        <a:t> </a:t>
                      </a:r>
                    </a:p>
                  </a:txBody>
                  <a:tcPr marL="22860" marR="22860" marT="15240" marB="15240" anchor="b">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FFFFF"/>
                    </a:solidFill>
                  </a:tcPr>
                </a:tc>
                <a:tc>
                  <a:txBody>
                    <a:bodyPr/>
                    <a:lstStyle/>
                    <a:p>
                      <a:pPr fontAlgn="b"/>
                      <a:r>
                        <a:rPr lang="en-US" dirty="0">
                          <a:effectLst/>
                        </a:rPr>
                        <a:t> </a:t>
                      </a:r>
                    </a:p>
                  </a:txBody>
                  <a:tcPr marL="22860" marR="22860" marT="15240" marB="15240" anchor="b">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FFFFF"/>
                    </a:solidFill>
                  </a:tcPr>
                </a:tc>
                <a:tc>
                  <a:txBody>
                    <a:bodyPr/>
                    <a:lstStyle/>
                    <a:p>
                      <a:pPr fontAlgn="b"/>
                      <a:r>
                        <a:rPr lang="en-US" dirty="0">
                          <a:effectLst/>
                        </a:rPr>
                        <a:t> </a:t>
                      </a:r>
                    </a:p>
                  </a:txBody>
                  <a:tcPr marL="22860" marR="22860" marT="15240" marB="15240" anchor="b">
                    <a:lnL w="7620" cap="flat" cmpd="sng" algn="ctr">
                      <a:solidFill>
                        <a:srgbClr val="000000"/>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fontAlgn="b"/>
                      <a:r>
                        <a:rPr lang="en-US">
                          <a:effectLst/>
                        </a:rPr>
                        <a:t> </a:t>
                      </a:r>
                    </a:p>
                  </a:txBody>
                  <a:tcPr marL="22860" marR="22860" marT="15240" marB="15240"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fontAlgn="b"/>
                      <a:r>
                        <a:rPr lang="en-US" dirty="0">
                          <a:effectLst/>
                        </a:rPr>
                        <a:t> </a:t>
                      </a:r>
                    </a:p>
                  </a:txBody>
                  <a:tcPr marL="22860" marR="22860" marT="15240" marB="15240"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3454345829"/>
                  </a:ext>
                </a:extLst>
              </a:tr>
              <a:tr h="442910">
                <a:tc>
                  <a:txBody>
                    <a:bodyPr/>
                    <a:lstStyle/>
                    <a:p>
                      <a:pPr algn="ctr" rtl="0" fontAlgn="b">
                        <a:spcBef>
                          <a:spcPts val="0"/>
                        </a:spcBef>
                        <a:spcAft>
                          <a:spcPts val="0"/>
                        </a:spcAft>
                      </a:pPr>
                      <a:r>
                        <a:rPr lang="en-US" sz="1100" b="1" i="0" u="none" strike="noStrike">
                          <a:solidFill>
                            <a:srgbClr val="000000"/>
                          </a:solidFill>
                          <a:effectLst/>
                          <a:latin typeface="Arial" panose="020B0604020202020204" pitchFamily="34" charset="0"/>
                        </a:rPr>
                        <a:t>No. of People Who DID NOT Purchase</a:t>
                      </a:r>
                      <a:endParaRPr lang="en-US">
                        <a:effectLst/>
                      </a:endParaRPr>
                    </a:p>
                  </a:txBody>
                  <a:tcPr marL="22860" marR="22860" marT="15240" marB="15240" anchor="b">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FFFFF"/>
                    </a:solidFill>
                  </a:tcPr>
                </a:tc>
                <a:tc>
                  <a:txBody>
                    <a:bodyPr/>
                    <a:lstStyle/>
                    <a:p>
                      <a:pPr algn="ctr" rtl="0" fontAlgn="b">
                        <a:spcBef>
                          <a:spcPts val="0"/>
                        </a:spcBef>
                        <a:spcAft>
                          <a:spcPts val="0"/>
                        </a:spcAft>
                      </a:pPr>
                      <a:r>
                        <a:rPr lang="en-US" sz="1100" b="1" i="0" u="none" strike="noStrike">
                          <a:solidFill>
                            <a:srgbClr val="000000"/>
                          </a:solidFill>
                          <a:effectLst/>
                          <a:latin typeface="Arial" panose="020B0604020202020204" pitchFamily="34" charset="0"/>
                        </a:rPr>
                        <a:t>505</a:t>
                      </a:r>
                      <a:endParaRPr lang="en-US">
                        <a:effectLst/>
                      </a:endParaRPr>
                    </a:p>
                  </a:txBody>
                  <a:tcPr marL="22860" marR="22860" marT="15240" marB="15240" anchor="b">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FFFFF"/>
                    </a:solidFill>
                  </a:tcPr>
                </a:tc>
                <a:tc>
                  <a:txBody>
                    <a:bodyPr/>
                    <a:lstStyle/>
                    <a:p>
                      <a:pPr algn="r" rtl="0" fontAlgn="b">
                        <a:spcBef>
                          <a:spcPts val="0"/>
                        </a:spcBef>
                        <a:spcAft>
                          <a:spcPts val="0"/>
                        </a:spcAft>
                      </a:pPr>
                      <a:r>
                        <a:rPr lang="en-US" sz="1000" b="1" i="0" u="none" strike="noStrike">
                          <a:solidFill>
                            <a:srgbClr val="000000"/>
                          </a:solidFill>
                          <a:effectLst/>
                          <a:latin typeface="Arial" panose="020B0604020202020204" pitchFamily="34" charset="0"/>
                        </a:rPr>
                        <a:t>50.50%</a:t>
                      </a:r>
                      <a:endParaRPr lang="en-US">
                        <a:effectLst/>
                      </a:endParaRPr>
                    </a:p>
                  </a:txBody>
                  <a:tcPr marL="22860" marR="22860" marT="15240" marB="15240" anchor="b">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FFFFF"/>
                    </a:solidFill>
                  </a:tcPr>
                </a:tc>
                <a:tc>
                  <a:txBody>
                    <a:bodyPr/>
                    <a:lstStyle/>
                    <a:p>
                      <a:pPr fontAlgn="b"/>
                      <a:r>
                        <a:rPr lang="en-US">
                          <a:effectLst/>
                        </a:rPr>
                        <a:t> </a:t>
                      </a:r>
                    </a:p>
                  </a:txBody>
                  <a:tcPr marL="22860" marR="22860" marT="15240" marB="15240" anchor="b">
                    <a:lnL w="7620" cap="flat" cmpd="sng" algn="ctr">
                      <a:solidFill>
                        <a:srgbClr val="000000"/>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fontAlgn="b"/>
                      <a:r>
                        <a:rPr lang="en-US" dirty="0">
                          <a:effectLst/>
                        </a:rPr>
                        <a:t> </a:t>
                      </a:r>
                    </a:p>
                  </a:txBody>
                  <a:tcPr marL="22860" marR="22860" marT="15240" marB="15240"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3073431582"/>
                  </a:ext>
                </a:extLst>
              </a:tr>
            </a:tbl>
          </a:graphicData>
        </a:graphic>
      </p:graphicFrame>
      <p:sp>
        <p:nvSpPr>
          <p:cNvPr id="3" name="Rectangle 1">
            <a:extLst>
              <a:ext uri="{FF2B5EF4-FFF2-40B4-BE49-F238E27FC236}">
                <a16:creationId xmlns:a16="http://schemas.microsoft.com/office/drawing/2014/main" id="{08888DF4-33B3-42A4-98D4-312A843E69FE}"/>
              </a:ext>
            </a:extLst>
          </p:cNvPr>
          <p:cNvSpPr>
            <a:spLocks noChangeArrowheads="1"/>
          </p:cNvSpPr>
          <p:nvPr/>
        </p:nvSpPr>
        <p:spPr bwMode="auto">
          <a:xfrm>
            <a:off x="1851343" y="2052955"/>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6" name="Picture 5" descr="A screenshot of a cell phone&#10;&#10;Description automatically generated">
            <a:extLst>
              <a:ext uri="{FF2B5EF4-FFF2-40B4-BE49-F238E27FC236}">
                <a16:creationId xmlns:a16="http://schemas.microsoft.com/office/drawing/2014/main" id="{09F3C0C5-372F-4AC4-8A89-D6032D61E33B}"/>
              </a:ext>
            </a:extLst>
          </p:cNvPr>
          <p:cNvPicPr>
            <a:picLocks noChangeAspect="1"/>
          </p:cNvPicPr>
          <p:nvPr/>
        </p:nvPicPr>
        <p:blipFill>
          <a:blip r:embed="rId3"/>
          <a:stretch>
            <a:fillRect/>
          </a:stretch>
        </p:blipFill>
        <p:spPr>
          <a:xfrm>
            <a:off x="6141719" y="888687"/>
            <a:ext cx="2906899" cy="4125273"/>
          </a:xfrm>
          <a:prstGeom prst="rect">
            <a:avLst/>
          </a:prstGeom>
        </p:spPr>
      </p:pic>
    </p:spTree>
    <p:extLst>
      <p:ext uri="{BB962C8B-B14F-4D97-AF65-F5344CB8AC3E}">
        <p14:creationId xmlns:p14="http://schemas.microsoft.com/office/powerpoint/2010/main" val="33114474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Shape 315"/>
          <p:cNvSpPr txBox="1"/>
          <p:nvPr/>
        </p:nvSpPr>
        <p:spPr>
          <a:xfrm>
            <a:off x="0" y="0"/>
            <a:ext cx="9144000" cy="827092"/>
          </a:xfrm>
          <a:prstGeom prst="rect">
            <a:avLst/>
          </a:prstGeom>
          <a:solidFill>
            <a:srgbClr val="171717"/>
          </a:solidFill>
          <a:ln>
            <a:noFill/>
          </a:ln>
        </p:spPr>
        <p:txBody>
          <a:bodyPr spcFirstLastPara="1" wrap="square" lIns="68569" tIns="274320" rIns="68569" bIns="68569" anchor="ctr" anchorCtr="0">
            <a:noAutofit/>
          </a:bodyPr>
          <a:lstStyle/>
          <a:p>
            <a:r>
              <a:rPr lang="en" sz="1800" b="1" dirty="0">
                <a:solidFill>
                  <a:schemeClr val="bg1"/>
                </a:solidFill>
                <a:latin typeface="Roboto"/>
                <a:ea typeface="Roboto"/>
                <a:cs typeface="Roboto"/>
                <a:sym typeface="Roboto"/>
              </a:rPr>
              <a:t>2.2 </a:t>
            </a:r>
            <a:r>
              <a:rPr lang="en-US" sz="1800" b="1" spc="300" dirty="0">
                <a:solidFill>
                  <a:schemeClr val="bg1"/>
                </a:solidFill>
                <a:latin typeface="Roboto"/>
                <a:ea typeface="Roboto"/>
                <a:cs typeface="Roboto"/>
                <a:sym typeface="Roboto"/>
              </a:rPr>
              <a:t>GIVEN 5 PAIRS &amp; 3 PAIRS DURING THE TRIAL + PURCHASES</a:t>
            </a:r>
            <a:endParaRPr sz="1800" b="1" spc="300" dirty="0">
              <a:solidFill>
                <a:schemeClr val="bg1"/>
              </a:solidFill>
              <a:latin typeface="Roboto"/>
              <a:ea typeface="Roboto"/>
              <a:cs typeface="Roboto"/>
              <a:sym typeface="Roboto"/>
            </a:endParaRPr>
          </a:p>
        </p:txBody>
      </p:sp>
      <p:sp>
        <p:nvSpPr>
          <p:cNvPr id="316" name="Shape 316"/>
          <p:cNvSpPr txBox="1"/>
          <p:nvPr/>
        </p:nvSpPr>
        <p:spPr>
          <a:xfrm>
            <a:off x="118240" y="827092"/>
            <a:ext cx="5000625" cy="2436156"/>
          </a:xfrm>
          <a:prstGeom prst="rect">
            <a:avLst/>
          </a:prstGeom>
          <a:noFill/>
          <a:ln w="9525" cap="flat" cmpd="sng">
            <a:noFill/>
            <a:prstDash val="solid"/>
            <a:round/>
            <a:headEnd type="none" w="sm" len="sm"/>
            <a:tailEnd type="none" w="sm" len="sm"/>
          </a:ln>
        </p:spPr>
        <p:txBody>
          <a:bodyPr spcFirstLastPara="1" wrap="square" lIns="68569" tIns="68569" rIns="68569" bIns="68569" anchor="t" anchorCtr="0">
            <a:noAutofit/>
          </a:bodyPr>
          <a:lstStyle/>
          <a:p>
            <a:pPr>
              <a:lnSpc>
                <a:spcPct val="150000"/>
              </a:lnSpc>
              <a:buClr>
                <a:schemeClr val="dk1"/>
              </a:buClr>
              <a:buSzPts val="1100"/>
            </a:pPr>
            <a:r>
              <a:rPr lang="en-US" sz="1000" dirty="0">
                <a:latin typeface="+mj-lt"/>
                <a:ea typeface="Roboto"/>
                <a:cs typeface="Roboto"/>
                <a:sym typeface="Roboto"/>
              </a:rPr>
              <a:t>Summary of Findings:</a:t>
            </a:r>
          </a:p>
          <a:p>
            <a:pPr marL="171450" indent="-171450">
              <a:lnSpc>
                <a:spcPct val="150000"/>
              </a:lnSpc>
              <a:buClr>
                <a:schemeClr val="dk1"/>
              </a:buClr>
              <a:buSzPts val="1100"/>
              <a:buFont typeface="Arial" panose="020B0604020202020204" pitchFamily="34" charset="0"/>
              <a:buChar char="•"/>
            </a:pPr>
            <a:r>
              <a:rPr lang="en-US" sz="1000" dirty="0">
                <a:latin typeface="+mj-lt"/>
                <a:ea typeface="Roboto"/>
                <a:cs typeface="Roboto"/>
                <a:sym typeface="Roboto"/>
              </a:rPr>
              <a:t>‘Home &amp; Try On’ Trial, approximately 53% users opted for free trial were given 3 pairs of glasses to try, whilst others were given 5 pairs to try.</a:t>
            </a:r>
          </a:p>
          <a:p>
            <a:pPr marL="171450" indent="-171450">
              <a:lnSpc>
                <a:spcPct val="150000"/>
              </a:lnSpc>
              <a:buClr>
                <a:schemeClr val="dk1"/>
              </a:buClr>
              <a:buSzPts val="1100"/>
              <a:buFont typeface="Arial" panose="020B0604020202020204" pitchFamily="34" charset="0"/>
              <a:buChar char="•"/>
            </a:pPr>
            <a:r>
              <a:rPr lang="en-US" sz="1000" dirty="0">
                <a:latin typeface="+mj-lt"/>
                <a:ea typeface="Roboto"/>
                <a:cs typeface="Roboto"/>
                <a:sym typeface="Roboto"/>
              </a:rPr>
              <a:t>A total of 66% that did the Home &amp; Try On Trial actually purchased glasses.</a:t>
            </a:r>
          </a:p>
          <a:p>
            <a:pPr marL="171450" indent="-171450">
              <a:lnSpc>
                <a:spcPct val="150000"/>
              </a:lnSpc>
              <a:buClr>
                <a:schemeClr val="dk1"/>
              </a:buClr>
              <a:buSzPts val="1100"/>
              <a:buFont typeface="Arial" panose="020B0604020202020204" pitchFamily="34" charset="0"/>
              <a:buChar char="•"/>
            </a:pPr>
            <a:r>
              <a:rPr lang="en-US" sz="1000" dirty="0">
                <a:latin typeface="+mj-lt"/>
                <a:ea typeface="Roboto"/>
                <a:cs typeface="Roboto"/>
                <a:sym typeface="Roboto"/>
              </a:rPr>
              <a:t>Out of the users that received 3 pairs glasses, ~53% purchased glasses, and out of the users that received 5 pairs glasses, ~79%  purchased. </a:t>
            </a:r>
          </a:p>
          <a:p>
            <a:pPr marL="171450" indent="-171450">
              <a:lnSpc>
                <a:spcPct val="150000"/>
              </a:lnSpc>
              <a:buClr>
                <a:schemeClr val="dk1"/>
              </a:buClr>
              <a:buSzPts val="1100"/>
              <a:buFont typeface="Arial" panose="020B0604020202020204" pitchFamily="34" charset="0"/>
              <a:buChar char="•"/>
            </a:pPr>
            <a:r>
              <a:rPr lang="en-US" sz="1000" dirty="0">
                <a:latin typeface="+mj-lt"/>
                <a:ea typeface="Roboto"/>
                <a:cs typeface="Roboto"/>
                <a:sym typeface="Roboto"/>
              </a:rPr>
              <a:t>The difference between receiving 5 pairs and 3 pairs is significant, as the data shows that users are 26% more likely  to purchase by receiving 5 pairs of glasses to try  instead of 3. </a:t>
            </a:r>
          </a:p>
          <a:p>
            <a:pPr>
              <a:lnSpc>
                <a:spcPct val="115000"/>
              </a:lnSpc>
              <a:buClr>
                <a:schemeClr val="dk1"/>
              </a:buClr>
              <a:buSzPts val="1100"/>
            </a:pPr>
            <a:endParaRPr sz="900" dirty="0">
              <a:latin typeface="Roboto"/>
              <a:ea typeface="Roboto"/>
              <a:cs typeface="Roboto"/>
              <a:sym typeface="Roboto"/>
            </a:endParaRPr>
          </a:p>
        </p:txBody>
      </p:sp>
      <p:graphicFrame>
        <p:nvGraphicFramePr>
          <p:cNvPr id="2" name="Table 1">
            <a:extLst>
              <a:ext uri="{FF2B5EF4-FFF2-40B4-BE49-F238E27FC236}">
                <a16:creationId xmlns:a16="http://schemas.microsoft.com/office/drawing/2014/main" id="{504451E4-CB20-473E-8E7F-F0DE00656303}"/>
              </a:ext>
            </a:extLst>
          </p:cNvPr>
          <p:cNvGraphicFramePr>
            <a:graphicFrameLocks noGrp="1"/>
          </p:cNvGraphicFramePr>
          <p:nvPr>
            <p:extLst>
              <p:ext uri="{D42A27DB-BD31-4B8C-83A1-F6EECF244321}">
                <p14:modId xmlns:p14="http://schemas.microsoft.com/office/powerpoint/2010/main" val="1275970526"/>
              </p:ext>
            </p:extLst>
          </p:nvPr>
        </p:nvGraphicFramePr>
        <p:xfrm>
          <a:off x="118240" y="2948970"/>
          <a:ext cx="6175881" cy="2194530"/>
        </p:xfrm>
        <a:graphic>
          <a:graphicData uri="http://schemas.openxmlformats.org/drawingml/2006/table">
            <a:tbl>
              <a:tblPr/>
              <a:tblGrid>
                <a:gridCol w="2356745">
                  <a:extLst>
                    <a:ext uri="{9D8B030D-6E8A-4147-A177-3AD203B41FA5}">
                      <a16:colId xmlns:a16="http://schemas.microsoft.com/office/drawing/2014/main" val="140449257"/>
                    </a:ext>
                  </a:extLst>
                </a:gridCol>
                <a:gridCol w="1909568">
                  <a:extLst>
                    <a:ext uri="{9D8B030D-6E8A-4147-A177-3AD203B41FA5}">
                      <a16:colId xmlns:a16="http://schemas.microsoft.com/office/drawing/2014/main" val="3063021004"/>
                    </a:ext>
                  </a:extLst>
                </a:gridCol>
                <a:gridCol w="1909568">
                  <a:extLst>
                    <a:ext uri="{9D8B030D-6E8A-4147-A177-3AD203B41FA5}">
                      <a16:colId xmlns:a16="http://schemas.microsoft.com/office/drawing/2014/main" val="1420787114"/>
                    </a:ext>
                  </a:extLst>
                </a:gridCol>
              </a:tblGrid>
              <a:tr h="288018">
                <a:tc>
                  <a:txBody>
                    <a:bodyPr/>
                    <a:lstStyle/>
                    <a:p>
                      <a:pPr algn="ctr" rtl="0" fontAlgn="b">
                        <a:spcBef>
                          <a:spcPts val="0"/>
                        </a:spcBef>
                        <a:spcAft>
                          <a:spcPts val="0"/>
                        </a:spcAft>
                      </a:pPr>
                      <a:r>
                        <a:rPr lang="en-US" sz="1100" b="1" i="0" u="none" strike="noStrike">
                          <a:solidFill>
                            <a:srgbClr val="000000"/>
                          </a:solidFill>
                          <a:effectLst/>
                          <a:latin typeface="Arial" panose="020B0604020202020204" pitchFamily="34" charset="0"/>
                        </a:rPr>
                        <a:t>No. of 3 Pairs Distributed</a:t>
                      </a:r>
                      <a:endParaRPr lang="en-US">
                        <a:effectLst/>
                      </a:endParaRPr>
                    </a:p>
                  </a:txBody>
                  <a:tcPr marL="22860" marR="22860" marT="15240" marB="15240" anchor="b">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E0E0E0"/>
                    </a:solidFill>
                  </a:tcPr>
                </a:tc>
                <a:tc>
                  <a:txBody>
                    <a:bodyPr/>
                    <a:lstStyle/>
                    <a:p>
                      <a:pPr algn="ctr" rtl="0" fontAlgn="b">
                        <a:spcBef>
                          <a:spcPts val="0"/>
                        </a:spcBef>
                        <a:spcAft>
                          <a:spcPts val="0"/>
                        </a:spcAft>
                      </a:pPr>
                      <a:r>
                        <a:rPr lang="en-US" sz="1100" b="1" i="0" u="none" strike="noStrike">
                          <a:solidFill>
                            <a:srgbClr val="000000"/>
                          </a:solidFill>
                          <a:effectLst/>
                          <a:latin typeface="Arial" panose="020B0604020202020204" pitchFamily="34" charset="0"/>
                        </a:rPr>
                        <a:t>No. of 5 Pairs Distributed</a:t>
                      </a:r>
                      <a:endParaRPr lang="en-US">
                        <a:effectLst/>
                      </a:endParaRPr>
                    </a:p>
                  </a:txBody>
                  <a:tcPr marL="22860" marR="22860" marT="15240" marB="15240" anchor="b">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E0E0E0"/>
                    </a:solidFill>
                  </a:tcPr>
                </a:tc>
                <a:tc>
                  <a:txBody>
                    <a:bodyPr/>
                    <a:lstStyle/>
                    <a:p>
                      <a:pPr algn="ctr" rtl="0" fontAlgn="b">
                        <a:spcBef>
                          <a:spcPts val="0"/>
                        </a:spcBef>
                        <a:spcAft>
                          <a:spcPts val="0"/>
                        </a:spcAft>
                      </a:pPr>
                      <a:r>
                        <a:rPr lang="en-US" sz="1100" b="1" i="0" u="none" strike="noStrike">
                          <a:solidFill>
                            <a:srgbClr val="000000"/>
                          </a:solidFill>
                          <a:effectLst/>
                          <a:latin typeface="Arial" panose="020B0604020202020204" pitchFamily="34" charset="0"/>
                        </a:rPr>
                        <a:t>Total Distributed For Free Home Trial</a:t>
                      </a:r>
                      <a:endParaRPr lang="en-US">
                        <a:effectLst/>
                      </a:endParaRPr>
                    </a:p>
                  </a:txBody>
                  <a:tcPr marL="22860" marR="22860" marT="15240" marB="15240" anchor="b">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E0E0E0"/>
                    </a:solidFill>
                  </a:tcPr>
                </a:tc>
                <a:extLst>
                  <a:ext uri="{0D108BD9-81ED-4DB2-BD59-A6C34878D82A}">
                    <a16:rowId xmlns:a16="http://schemas.microsoft.com/office/drawing/2014/main" val="2281601683"/>
                  </a:ext>
                </a:extLst>
              </a:tr>
              <a:tr h="156010">
                <a:tc>
                  <a:txBody>
                    <a:bodyPr/>
                    <a:lstStyle/>
                    <a:p>
                      <a:pPr algn="ctr" rtl="0" fontAlgn="b">
                        <a:spcBef>
                          <a:spcPts val="0"/>
                        </a:spcBef>
                        <a:spcAft>
                          <a:spcPts val="0"/>
                        </a:spcAft>
                      </a:pPr>
                      <a:r>
                        <a:rPr lang="en-US" sz="1100" b="0" i="0" u="none" strike="noStrike">
                          <a:solidFill>
                            <a:srgbClr val="000000"/>
                          </a:solidFill>
                          <a:effectLst/>
                          <a:latin typeface="Arial" panose="020B0604020202020204" pitchFamily="34" charset="0"/>
                        </a:rPr>
                        <a:t>379</a:t>
                      </a:r>
                      <a:endParaRPr lang="en-US">
                        <a:effectLst/>
                      </a:endParaRPr>
                    </a:p>
                  </a:txBody>
                  <a:tcPr marL="22860" marR="22860" marT="15240" marB="15240" anchor="b">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FFFFF"/>
                    </a:solidFill>
                  </a:tcPr>
                </a:tc>
                <a:tc>
                  <a:txBody>
                    <a:bodyPr/>
                    <a:lstStyle/>
                    <a:p>
                      <a:pPr algn="ctr" rtl="0" fontAlgn="b">
                        <a:spcBef>
                          <a:spcPts val="0"/>
                        </a:spcBef>
                        <a:spcAft>
                          <a:spcPts val="0"/>
                        </a:spcAft>
                      </a:pPr>
                      <a:r>
                        <a:rPr lang="en-US" sz="1100" b="0" i="0" u="none" strike="noStrike">
                          <a:solidFill>
                            <a:srgbClr val="000000"/>
                          </a:solidFill>
                          <a:effectLst/>
                          <a:latin typeface="Arial" panose="020B0604020202020204" pitchFamily="34" charset="0"/>
                        </a:rPr>
                        <a:t>371</a:t>
                      </a:r>
                      <a:endParaRPr lang="en-US">
                        <a:effectLst/>
                      </a:endParaRPr>
                    </a:p>
                  </a:txBody>
                  <a:tcPr marL="22860" marR="22860" marT="15240" marB="15240" anchor="b">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FFFFF"/>
                    </a:solidFill>
                  </a:tcPr>
                </a:tc>
                <a:tc>
                  <a:txBody>
                    <a:bodyPr/>
                    <a:lstStyle/>
                    <a:p>
                      <a:pPr algn="ctr" rtl="0" fontAlgn="b">
                        <a:spcBef>
                          <a:spcPts val="0"/>
                        </a:spcBef>
                        <a:spcAft>
                          <a:spcPts val="0"/>
                        </a:spcAft>
                      </a:pPr>
                      <a:r>
                        <a:rPr lang="en-US" sz="1100" b="1" i="0" u="none" strike="noStrike">
                          <a:solidFill>
                            <a:srgbClr val="000000"/>
                          </a:solidFill>
                          <a:effectLst/>
                          <a:latin typeface="Arial" panose="020B0604020202020204" pitchFamily="34" charset="0"/>
                        </a:rPr>
                        <a:t>750</a:t>
                      </a:r>
                      <a:endParaRPr lang="en-US">
                        <a:effectLst/>
                      </a:endParaRPr>
                    </a:p>
                  </a:txBody>
                  <a:tcPr marL="22860" marR="22860" marT="15240" marB="15240" anchor="b">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773448744"/>
                  </a:ext>
                </a:extLst>
              </a:tr>
              <a:tr h="162010">
                <a:tc>
                  <a:txBody>
                    <a:bodyPr/>
                    <a:lstStyle/>
                    <a:p>
                      <a:pPr fontAlgn="b"/>
                      <a:r>
                        <a:rPr lang="en-US">
                          <a:effectLst/>
                        </a:rPr>
                        <a:t> </a:t>
                      </a:r>
                    </a:p>
                  </a:txBody>
                  <a:tcPr marL="22860" marR="22860" marT="15240" marB="15240" anchor="b">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FFFFF"/>
                    </a:solidFill>
                  </a:tcPr>
                </a:tc>
                <a:tc>
                  <a:txBody>
                    <a:bodyPr/>
                    <a:lstStyle/>
                    <a:p>
                      <a:pPr fontAlgn="b"/>
                      <a:r>
                        <a:rPr lang="en-US">
                          <a:effectLst/>
                        </a:rPr>
                        <a:t> </a:t>
                      </a:r>
                    </a:p>
                  </a:txBody>
                  <a:tcPr marL="22860" marR="22860" marT="15240" marB="15240" anchor="b">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FFFFF"/>
                    </a:solidFill>
                  </a:tcPr>
                </a:tc>
                <a:tc>
                  <a:txBody>
                    <a:bodyPr/>
                    <a:lstStyle/>
                    <a:p>
                      <a:pPr fontAlgn="b"/>
                      <a:r>
                        <a:rPr lang="en-US">
                          <a:effectLst/>
                        </a:rPr>
                        <a:t> </a:t>
                      </a:r>
                    </a:p>
                  </a:txBody>
                  <a:tcPr marL="22860" marR="22860" marT="15240" marB="15240" anchor="b">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54991049"/>
                  </a:ext>
                </a:extLst>
              </a:tr>
              <a:tr h="156010">
                <a:tc>
                  <a:txBody>
                    <a:bodyPr/>
                    <a:lstStyle/>
                    <a:p>
                      <a:pPr algn="ctr" rtl="0" fontAlgn="b">
                        <a:spcBef>
                          <a:spcPts val="0"/>
                        </a:spcBef>
                        <a:spcAft>
                          <a:spcPts val="0"/>
                        </a:spcAft>
                      </a:pPr>
                      <a:r>
                        <a:rPr lang="en-US" sz="1100" b="1" i="0" u="none" strike="noStrike" dirty="0">
                          <a:solidFill>
                            <a:srgbClr val="000000"/>
                          </a:solidFill>
                          <a:effectLst/>
                          <a:latin typeface="Arial" panose="020B0604020202020204" pitchFamily="34" charset="0"/>
                        </a:rPr>
                        <a:t>No. of Pairs Given To Try On</a:t>
                      </a:r>
                      <a:endParaRPr lang="en-US" dirty="0">
                        <a:effectLst/>
                      </a:endParaRPr>
                    </a:p>
                  </a:txBody>
                  <a:tcPr marL="22860" marR="22860" marT="15240" marB="15240" anchor="b">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E0E0E0"/>
                    </a:solidFill>
                  </a:tcPr>
                </a:tc>
                <a:tc>
                  <a:txBody>
                    <a:bodyPr/>
                    <a:lstStyle/>
                    <a:p>
                      <a:pPr algn="ctr" rtl="0" fontAlgn="b">
                        <a:spcBef>
                          <a:spcPts val="0"/>
                        </a:spcBef>
                        <a:spcAft>
                          <a:spcPts val="0"/>
                        </a:spcAft>
                      </a:pPr>
                      <a:r>
                        <a:rPr lang="en-US" sz="1100" b="1" i="0" u="none" strike="noStrike">
                          <a:solidFill>
                            <a:srgbClr val="000000"/>
                          </a:solidFill>
                          <a:effectLst/>
                          <a:latin typeface="Arial" panose="020B0604020202020204" pitchFamily="34" charset="0"/>
                        </a:rPr>
                        <a:t>Purchased</a:t>
                      </a:r>
                      <a:endParaRPr lang="en-US">
                        <a:effectLst/>
                      </a:endParaRPr>
                    </a:p>
                  </a:txBody>
                  <a:tcPr marL="22860" marR="22860" marT="15240" marB="15240" anchor="b">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E0E0E0"/>
                    </a:solidFill>
                  </a:tcPr>
                </a:tc>
                <a:tc>
                  <a:txBody>
                    <a:bodyPr/>
                    <a:lstStyle/>
                    <a:p>
                      <a:pPr algn="ctr" rtl="0" fontAlgn="b">
                        <a:spcBef>
                          <a:spcPts val="0"/>
                        </a:spcBef>
                        <a:spcAft>
                          <a:spcPts val="0"/>
                        </a:spcAft>
                      </a:pPr>
                      <a:r>
                        <a:rPr lang="en-US" sz="1100" b="1" i="0" u="none" strike="noStrike">
                          <a:solidFill>
                            <a:srgbClr val="000000"/>
                          </a:solidFill>
                          <a:effectLst/>
                          <a:latin typeface="Arial" panose="020B0604020202020204" pitchFamily="34" charset="0"/>
                        </a:rPr>
                        <a:t>% Who Purchased</a:t>
                      </a:r>
                      <a:endParaRPr lang="en-US">
                        <a:effectLst/>
                      </a:endParaRPr>
                    </a:p>
                  </a:txBody>
                  <a:tcPr marL="22860" marR="22860" marT="15240" marB="15240" anchor="b">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EFEFEF"/>
                    </a:solidFill>
                  </a:tcPr>
                </a:tc>
                <a:extLst>
                  <a:ext uri="{0D108BD9-81ED-4DB2-BD59-A6C34878D82A}">
                    <a16:rowId xmlns:a16="http://schemas.microsoft.com/office/drawing/2014/main" val="1437006006"/>
                  </a:ext>
                </a:extLst>
              </a:tr>
              <a:tr h="240015">
                <a:tc>
                  <a:txBody>
                    <a:bodyPr/>
                    <a:lstStyle/>
                    <a:p>
                      <a:pPr algn="ctr" rtl="0" fontAlgn="b">
                        <a:spcBef>
                          <a:spcPts val="0"/>
                        </a:spcBef>
                        <a:spcAft>
                          <a:spcPts val="0"/>
                        </a:spcAft>
                      </a:pPr>
                      <a:r>
                        <a:rPr lang="en-US" sz="1100" b="0" i="0" u="none" strike="noStrike">
                          <a:solidFill>
                            <a:srgbClr val="000000"/>
                          </a:solidFill>
                          <a:effectLst/>
                          <a:latin typeface="Arial" panose="020B0604020202020204" pitchFamily="34" charset="0"/>
                        </a:rPr>
                        <a:t>3 pairs</a:t>
                      </a:r>
                      <a:endParaRPr lang="en-US">
                        <a:effectLst/>
                      </a:endParaRPr>
                    </a:p>
                  </a:txBody>
                  <a:tcPr marL="22860" marR="22860" marT="15240" marB="15240" anchor="b">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FFFFF"/>
                    </a:solidFill>
                  </a:tcPr>
                </a:tc>
                <a:tc>
                  <a:txBody>
                    <a:bodyPr/>
                    <a:lstStyle/>
                    <a:p>
                      <a:pPr algn="ctr" rtl="0" fontAlgn="b">
                        <a:spcBef>
                          <a:spcPts val="0"/>
                        </a:spcBef>
                        <a:spcAft>
                          <a:spcPts val="0"/>
                        </a:spcAft>
                      </a:pPr>
                      <a:r>
                        <a:rPr lang="en-US" sz="1100" b="0" i="0" u="none" strike="noStrike">
                          <a:solidFill>
                            <a:srgbClr val="000000"/>
                          </a:solidFill>
                          <a:effectLst/>
                          <a:latin typeface="Arial" panose="020B0604020202020204" pitchFamily="34" charset="0"/>
                        </a:rPr>
                        <a:t>201</a:t>
                      </a:r>
                      <a:endParaRPr lang="en-US">
                        <a:effectLst/>
                      </a:endParaRPr>
                    </a:p>
                  </a:txBody>
                  <a:tcPr marL="22860" marR="22860" marT="15240" marB="15240" anchor="b">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FFFFF"/>
                    </a:solidFill>
                  </a:tcPr>
                </a:tc>
                <a:tc>
                  <a:txBody>
                    <a:bodyPr/>
                    <a:lstStyle/>
                    <a:p>
                      <a:pPr algn="ctr" rtl="0" fontAlgn="b">
                        <a:spcBef>
                          <a:spcPts val="0"/>
                        </a:spcBef>
                        <a:spcAft>
                          <a:spcPts val="0"/>
                        </a:spcAft>
                      </a:pPr>
                      <a:r>
                        <a:rPr lang="en-US" sz="1100" b="1" i="0" u="none" strike="noStrike" dirty="0">
                          <a:solidFill>
                            <a:srgbClr val="000000"/>
                          </a:solidFill>
                          <a:effectLst/>
                          <a:latin typeface="Arial" panose="020B0604020202020204" pitchFamily="34" charset="0"/>
                        </a:rPr>
                        <a:t>53.03%</a:t>
                      </a:r>
                      <a:endParaRPr lang="en-US" dirty="0">
                        <a:effectLst/>
                      </a:endParaRPr>
                    </a:p>
                  </a:txBody>
                  <a:tcPr marL="22860" marR="22860" marT="15240" marB="15240" anchor="b">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24426494"/>
                  </a:ext>
                </a:extLst>
              </a:tr>
              <a:tr h="162010">
                <a:tc>
                  <a:txBody>
                    <a:bodyPr/>
                    <a:lstStyle/>
                    <a:p>
                      <a:pPr algn="ctr" rtl="0" fontAlgn="b">
                        <a:spcBef>
                          <a:spcPts val="0"/>
                        </a:spcBef>
                        <a:spcAft>
                          <a:spcPts val="0"/>
                        </a:spcAft>
                      </a:pPr>
                      <a:r>
                        <a:rPr lang="en-US" sz="1100" b="0" i="0" u="none" strike="noStrike">
                          <a:solidFill>
                            <a:srgbClr val="000000"/>
                          </a:solidFill>
                          <a:effectLst/>
                          <a:latin typeface="Arial" panose="020B0604020202020204" pitchFamily="34" charset="0"/>
                        </a:rPr>
                        <a:t>5 pairs</a:t>
                      </a:r>
                      <a:endParaRPr lang="en-US">
                        <a:effectLst/>
                      </a:endParaRPr>
                    </a:p>
                  </a:txBody>
                  <a:tcPr marL="22860" marR="22860" marT="15240" marB="15240" anchor="b">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FFFFF"/>
                    </a:solidFill>
                  </a:tcPr>
                </a:tc>
                <a:tc>
                  <a:txBody>
                    <a:bodyPr/>
                    <a:lstStyle/>
                    <a:p>
                      <a:pPr algn="ctr" rtl="0" fontAlgn="b">
                        <a:spcBef>
                          <a:spcPts val="0"/>
                        </a:spcBef>
                        <a:spcAft>
                          <a:spcPts val="0"/>
                        </a:spcAft>
                      </a:pPr>
                      <a:r>
                        <a:rPr lang="en-US" sz="1100" b="0" i="0" u="none" strike="noStrike">
                          <a:solidFill>
                            <a:srgbClr val="000000"/>
                          </a:solidFill>
                          <a:effectLst/>
                          <a:latin typeface="Arial" panose="020B0604020202020204" pitchFamily="34" charset="0"/>
                        </a:rPr>
                        <a:t>294</a:t>
                      </a:r>
                      <a:endParaRPr lang="en-US">
                        <a:effectLst/>
                      </a:endParaRPr>
                    </a:p>
                  </a:txBody>
                  <a:tcPr marL="22860" marR="22860" marT="15240" marB="15240" anchor="b">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FFFFF"/>
                    </a:solidFill>
                  </a:tcPr>
                </a:tc>
                <a:tc>
                  <a:txBody>
                    <a:bodyPr/>
                    <a:lstStyle/>
                    <a:p>
                      <a:pPr algn="ctr" rtl="0" fontAlgn="b">
                        <a:spcBef>
                          <a:spcPts val="0"/>
                        </a:spcBef>
                        <a:spcAft>
                          <a:spcPts val="0"/>
                        </a:spcAft>
                      </a:pPr>
                      <a:r>
                        <a:rPr lang="en-US" sz="1100" b="1" i="0" u="none" strike="noStrike">
                          <a:solidFill>
                            <a:srgbClr val="000000"/>
                          </a:solidFill>
                          <a:effectLst/>
                          <a:latin typeface="Arial" panose="020B0604020202020204" pitchFamily="34" charset="0"/>
                        </a:rPr>
                        <a:t>79.25%</a:t>
                      </a:r>
                      <a:endParaRPr lang="en-US">
                        <a:effectLst/>
                      </a:endParaRPr>
                    </a:p>
                  </a:txBody>
                  <a:tcPr marL="22860" marR="22860" marT="15240" marB="15240" anchor="b">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40595380"/>
                  </a:ext>
                </a:extLst>
              </a:tr>
              <a:tr h="156010">
                <a:tc>
                  <a:txBody>
                    <a:bodyPr/>
                    <a:lstStyle/>
                    <a:p>
                      <a:pPr algn="ctr" rtl="0" fontAlgn="b">
                        <a:spcBef>
                          <a:spcPts val="0"/>
                        </a:spcBef>
                        <a:spcAft>
                          <a:spcPts val="0"/>
                        </a:spcAft>
                      </a:pPr>
                      <a:r>
                        <a:rPr lang="en-US" sz="1100" b="1" i="0" u="none" strike="noStrike">
                          <a:solidFill>
                            <a:srgbClr val="000000"/>
                          </a:solidFill>
                          <a:effectLst/>
                          <a:latin typeface="Arial" panose="020B0604020202020204" pitchFamily="34" charset="0"/>
                        </a:rPr>
                        <a:t>Total Purchased</a:t>
                      </a:r>
                      <a:endParaRPr lang="en-US">
                        <a:effectLst/>
                      </a:endParaRPr>
                    </a:p>
                  </a:txBody>
                  <a:tcPr marL="22860" marR="22860" marT="15240" marB="15240" anchor="b">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ctr" rtl="0" fontAlgn="b">
                        <a:spcBef>
                          <a:spcPts val="0"/>
                        </a:spcBef>
                        <a:spcAft>
                          <a:spcPts val="0"/>
                        </a:spcAft>
                      </a:pPr>
                      <a:r>
                        <a:rPr lang="en-US" sz="1100" b="1" i="0" u="none" strike="noStrike">
                          <a:solidFill>
                            <a:srgbClr val="000000"/>
                          </a:solidFill>
                          <a:effectLst/>
                          <a:latin typeface="Arial" panose="020B0604020202020204" pitchFamily="34" charset="0"/>
                        </a:rPr>
                        <a:t>495</a:t>
                      </a:r>
                      <a:endParaRPr lang="en-US">
                        <a:effectLst/>
                      </a:endParaRPr>
                    </a:p>
                  </a:txBody>
                  <a:tcPr marL="22860" marR="22860" marT="15240" marB="15240" anchor="b">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ctr" rtl="0" fontAlgn="b">
                        <a:spcBef>
                          <a:spcPts val="0"/>
                        </a:spcBef>
                        <a:spcAft>
                          <a:spcPts val="0"/>
                        </a:spcAft>
                      </a:pPr>
                      <a:r>
                        <a:rPr lang="en-US" sz="1100" b="1" i="0" u="none" strike="noStrike">
                          <a:solidFill>
                            <a:srgbClr val="000000"/>
                          </a:solidFill>
                          <a:effectLst/>
                          <a:latin typeface="Arial" panose="020B0604020202020204" pitchFamily="34" charset="0"/>
                        </a:rPr>
                        <a:t>66.00%</a:t>
                      </a:r>
                      <a:endParaRPr lang="en-US">
                        <a:effectLst/>
                      </a:endParaRPr>
                    </a:p>
                  </a:txBody>
                  <a:tcPr marL="22860" marR="22860" marT="15240" marB="15240" anchor="b">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71969504"/>
                  </a:ext>
                </a:extLst>
              </a:tr>
              <a:tr h="240015">
                <a:tc>
                  <a:txBody>
                    <a:bodyPr/>
                    <a:lstStyle/>
                    <a:p>
                      <a:pPr fontAlgn="b"/>
                      <a:r>
                        <a:rPr lang="en-US">
                          <a:effectLst/>
                        </a:rPr>
                        <a:t> </a:t>
                      </a:r>
                    </a:p>
                  </a:txBody>
                  <a:tcPr marL="22860" marR="22860" marT="15240" marB="15240" anchor="b">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fontAlgn="b"/>
                      <a:r>
                        <a:rPr lang="en-US">
                          <a:effectLst/>
                        </a:rPr>
                        <a:t> </a:t>
                      </a:r>
                    </a:p>
                  </a:txBody>
                  <a:tcPr marL="22860" marR="22860" marT="15240" marB="15240" anchor="b">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fontAlgn="b"/>
                      <a:r>
                        <a:rPr lang="en-US">
                          <a:effectLst/>
                        </a:rPr>
                        <a:t> </a:t>
                      </a:r>
                    </a:p>
                  </a:txBody>
                  <a:tcPr marL="22860" marR="22860" marT="15240" marB="15240" anchor="b">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78239583"/>
                  </a:ext>
                </a:extLst>
              </a:tr>
              <a:tr h="156010">
                <a:tc>
                  <a:txBody>
                    <a:bodyPr/>
                    <a:lstStyle/>
                    <a:p>
                      <a:pPr algn="ctr" rtl="0" fontAlgn="b">
                        <a:spcBef>
                          <a:spcPts val="0"/>
                        </a:spcBef>
                        <a:spcAft>
                          <a:spcPts val="0"/>
                        </a:spcAft>
                      </a:pPr>
                      <a:r>
                        <a:rPr lang="en-US" sz="1100" b="1" i="0" u="none" strike="noStrike">
                          <a:solidFill>
                            <a:srgbClr val="000000"/>
                          </a:solidFill>
                          <a:effectLst/>
                          <a:latin typeface="Arial" panose="020B0604020202020204" pitchFamily="34" charset="0"/>
                        </a:rPr>
                        <a:t>Difference Between 3 Pairs &amp; 5 Pairs</a:t>
                      </a:r>
                      <a:endParaRPr lang="en-US">
                        <a:effectLst/>
                      </a:endParaRPr>
                    </a:p>
                  </a:txBody>
                  <a:tcPr marL="22860" marR="22860" marT="15240" marB="15240" anchor="b">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EFEFEF"/>
                    </a:solidFill>
                  </a:tcPr>
                </a:tc>
                <a:tc>
                  <a:txBody>
                    <a:bodyPr/>
                    <a:lstStyle/>
                    <a:p>
                      <a:pPr algn="ctr" rtl="0" fontAlgn="b">
                        <a:spcBef>
                          <a:spcPts val="0"/>
                        </a:spcBef>
                        <a:spcAft>
                          <a:spcPts val="0"/>
                        </a:spcAft>
                      </a:pPr>
                      <a:r>
                        <a:rPr lang="en-US" sz="1100" b="1" i="0" u="none" strike="noStrike">
                          <a:solidFill>
                            <a:srgbClr val="000000"/>
                          </a:solidFill>
                          <a:effectLst/>
                          <a:latin typeface="Arial" panose="020B0604020202020204" pitchFamily="34" charset="0"/>
                        </a:rPr>
                        <a:t>26.21%</a:t>
                      </a:r>
                      <a:endParaRPr lang="en-US">
                        <a:effectLst/>
                      </a:endParaRPr>
                    </a:p>
                  </a:txBody>
                  <a:tcPr marL="22860" marR="22860" marT="15240" marB="15240" anchor="b">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fontAlgn="b"/>
                      <a:r>
                        <a:rPr lang="en-US" dirty="0">
                          <a:effectLst/>
                        </a:rPr>
                        <a:t> </a:t>
                      </a:r>
                    </a:p>
                  </a:txBody>
                  <a:tcPr marL="22860" marR="22860" marT="15240" marB="15240" anchor="b">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31525033"/>
                  </a:ext>
                </a:extLst>
              </a:tr>
            </a:tbl>
          </a:graphicData>
        </a:graphic>
      </p:graphicFrame>
      <p:sp>
        <p:nvSpPr>
          <p:cNvPr id="3" name="Rectangle 1">
            <a:extLst>
              <a:ext uri="{FF2B5EF4-FFF2-40B4-BE49-F238E27FC236}">
                <a16:creationId xmlns:a16="http://schemas.microsoft.com/office/drawing/2014/main" id="{02BF1D05-66EE-4DA8-B4FA-3DA7F8CC4858}"/>
              </a:ext>
            </a:extLst>
          </p:cNvPr>
          <p:cNvSpPr>
            <a:spLocks noChangeArrowheads="1"/>
          </p:cNvSpPr>
          <p:nvPr/>
        </p:nvSpPr>
        <p:spPr bwMode="auto">
          <a:xfrm>
            <a:off x="1343919" y="2571433"/>
            <a:ext cx="11743151"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pic>
        <p:nvPicPr>
          <p:cNvPr id="6" name="Picture 5" descr="A screenshot of a cell phone&#10;&#10;Description automatically generated">
            <a:extLst>
              <a:ext uri="{FF2B5EF4-FFF2-40B4-BE49-F238E27FC236}">
                <a16:creationId xmlns:a16="http://schemas.microsoft.com/office/drawing/2014/main" id="{E29AC173-1331-4517-9438-0F882AE01790}"/>
              </a:ext>
            </a:extLst>
          </p:cNvPr>
          <p:cNvPicPr>
            <a:picLocks noChangeAspect="1"/>
          </p:cNvPicPr>
          <p:nvPr/>
        </p:nvPicPr>
        <p:blipFill>
          <a:blip r:embed="rId3"/>
          <a:stretch>
            <a:fillRect/>
          </a:stretch>
        </p:blipFill>
        <p:spPr>
          <a:xfrm>
            <a:off x="6344544" y="874519"/>
            <a:ext cx="2681216" cy="4148902"/>
          </a:xfrm>
          <a:prstGeom prst="rect">
            <a:avLst/>
          </a:prstGeom>
        </p:spPr>
      </p:pic>
    </p:spTree>
    <p:extLst>
      <p:ext uri="{BB962C8B-B14F-4D97-AF65-F5344CB8AC3E}">
        <p14:creationId xmlns:p14="http://schemas.microsoft.com/office/powerpoint/2010/main" val="3726414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2">
            <a:alpha val="84000"/>
          </a:schemeClr>
        </a:solidFill>
        <a:effectLst/>
      </p:bgPr>
    </p:bg>
    <p:spTree>
      <p:nvGrpSpPr>
        <p:cNvPr id="1" name="Shape 297"/>
        <p:cNvGrpSpPr/>
        <p:nvPr/>
      </p:nvGrpSpPr>
      <p:grpSpPr>
        <a:xfrm>
          <a:off x="0" y="0"/>
          <a:ext cx="0" cy="0"/>
          <a:chOff x="0" y="0"/>
          <a:chExt cx="0" cy="0"/>
        </a:xfrm>
      </p:grpSpPr>
      <p:sp>
        <p:nvSpPr>
          <p:cNvPr id="12" name="Isosceles Triangle 11">
            <a:extLst>
              <a:ext uri="{FF2B5EF4-FFF2-40B4-BE49-F238E27FC236}">
                <a16:creationId xmlns:a16="http://schemas.microsoft.com/office/drawing/2014/main" id="{C5D39DB8-A1FD-413C-8DC8-D55C6DB136A7}"/>
              </a:ext>
            </a:extLst>
          </p:cNvPr>
          <p:cNvSpPr/>
          <p:nvPr/>
        </p:nvSpPr>
        <p:spPr>
          <a:xfrm rot="1820635">
            <a:off x="4868771" y="1907442"/>
            <a:ext cx="1541195" cy="1328616"/>
          </a:xfrm>
          <a:prstGeom prst="triangle">
            <a:avLst/>
          </a:prstGeom>
          <a:pattFill prst="smConfetti">
            <a:fgClr>
              <a:schemeClr val="tx2">
                <a:lumMod val="10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descr="A group of items on a table&#10;&#10;Description automatically generated">
            <a:extLst>
              <a:ext uri="{FF2B5EF4-FFF2-40B4-BE49-F238E27FC236}">
                <a16:creationId xmlns:a16="http://schemas.microsoft.com/office/drawing/2014/main" id="{7490D187-FBFD-47DF-87A5-E34CCFFC3B15}"/>
              </a:ext>
            </a:extLst>
          </p:cNvPr>
          <p:cNvPicPr>
            <a:picLocks noChangeAspect="1"/>
          </p:cNvPicPr>
          <p:nvPr/>
        </p:nvPicPr>
        <p:blipFill>
          <a:blip r:embed="rId3"/>
          <a:stretch>
            <a:fillRect/>
          </a:stretch>
        </p:blipFill>
        <p:spPr>
          <a:xfrm>
            <a:off x="5913688" y="2288554"/>
            <a:ext cx="3230312" cy="2854946"/>
          </a:xfrm>
          <a:prstGeom prst="rect">
            <a:avLst/>
          </a:prstGeom>
        </p:spPr>
      </p:pic>
      <p:sp>
        <p:nvSpPr>
          <p:cNvPr id="7" name="TextBox 6">
            <a:extLst>
              <a:ext uri="{FF2B5EF4-FFF2-40B4-BE49-F238E27FC236}">
                <a16:creationId xmlns:a16="http://schemas.microsoft.com/office/drawing/2014/main" id="{3A909571-A898-4529-8315-4BCA192F1E42}"/>
              </a:ext>
            </a:extLst>
          </p:cNvPr>
          <p:cNvSpPr txBox="1"/>
          <p:nvPr/>
        </p:nvSpPr>
        <p:spPr>
          <a:xfrm>
            <a:off x="4572000" y="694313"/>
            <a:ext cx="3078891" cy="1877437"/>
          </a:xfrm>
          <a:prstGeom prst="rect">
            <a:avLst/>
          </a:prstGeom>
          <a:noFill/>
        </p:spPr>
        <p:txBody>
          <a:bodyPr wrap="square" rtlCol="0">
            <a:spAutoFit/>
          </a:bodyPr>
          <a:lstStyle/>
          <a:p>
            <a:r>
              <a:rPr lang="en-US" sz="4400" spc="600" dirty="0">
                <a:solidFill>
                  <a:schemeClr val="tx2">
                    <a:lumMod val="10000"/>
                  </a:schemeClr>
                </a:solidFill>
                <a:latin typeface="+mj-lt"/>
                <a:ea typeface="Verdana" panose="020B0604030504040204" pitchFamily="34" charset="0"/>
              </a:rPr>
              <a:t>STYLES</a:t>
            </a:r>
          </a:p>
          <a:p>
            <a:r>
              <a:rPr lang="en-US" sz="4400" spc="600" dirty="0">
                <a:solidFill>
                  <a:schemeClr val="tx2">
                    <a:lumMod val="10000"/>
                  </a:schemeClr>
                </a:solidFill>
                <a:latin typeface="+mj-lt"/>
                <a:ea typeface="Verdana" panose="020B0604030504040204" pitchFamily="34" charset="0"/>
              </a:rPr>
              <a:t>QUIZ</a:t>
            </a:r>
          </a:p>
          <a:p>
            <a:endParaRPr lang="en-US" sz="2800" dirty="0">
              <a:latin typeface="+mj-lt"/>
            </a:endParaRPr>
          </a:p>
        </p:txBody>
      </p:sp>
      <p:pic>
        <p:nvPicPr>
          <p:cNvPr id="8" name="Picture 7" descr="Two people posing for the camera&#10;&#10;Description automatically generated">
            <a:extLst>
              <a:ext uri="{FF2B5EF4-FFF2-40B4-BE49-F238E27FC236}">
                <a16:creationId xmlns:a16="http://schemas.microsoft.com/office/drawing/2014/main" id="{F5C739BA-8C2C-49F2-93E9-96ABABC360FD}"/>
              </a:ext>
            </a:extLst>
          </p:cNvPr>
          <p:cNvPicPr>
            <a:picLocks noChangeAspect="1"/>
          </p:cNvPicPr>
          <p:nvPr/>
        </p:nvPicPr>
        <p:blipFill>
          <a:blip r:embed="rId4"/>
          <a:stretch>
            <a:fillRect/>
          </a:stretch>
        </p:blipFill>
        <p:spPr>
          <a:xfrm>
            <a:off x="237085" y="160704"/>
            <a:ext cx="4060596" cy="4822092"/>
          </a:xfrm>
          <a:prstGeom prst="rect">
            <a:avLst/>
          </a:prstGeom>
        </p:spPr>
      </p:pic>
      <p:sp>
        <p:nvSpPr>
          <p:cNvPr id="10" name="Isosceles Triangle 9">
            <a:extLst>
              <a:ext uri="{FF2B5EF4-FFF2-40B4-BE49-F238E27FC236}">
                <a16:creationId xmlns:a16="http://schemas.microsoft.com/office/drawing/2014/main" id="{EDF626A1-5C30-4855-97F6-02F716A41C51}"/>
              </a:ext>
            </a:extLst>
          </p:cNvPr>
          <p:cNvSpPr/>
          <p:nvPr/>
        </p:nvSpPr>
        <p:spPr>
          <a:xfrm rot="1820635">
            <a:off x="8038378" y="-135474"/>
            <a:ext cx="1541195" cy="1328616"/>
          </a:xfrm>
          <a:prstGeom prst="triangle">
            <a:avLst/>
          </a:prstGeom>
          <a:pattFill prst="smConfetti">
            <a:fgClr>
              <a:schemeClr val="tx2">
                <a:lumMod val="10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916770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Shape 315"/>
          <p:cNvSpPr txBox="1"/>
          <p:nvPr/>
        </p:nvSpPr>
        <p:spPr>
          <a:xfrm>
            <a:off x="0" y="0"/>
            <a:ext cx="9144000" cy="827092"/>
          </a:xfrm>
          <a:prstGeom prst="rect">
            <a:avLst/>
          </a:prstGeom>
          <a:solidFill>
            <a:srgbClr val="171717"/>
          </a:solidFill>
          <a:ln>
            <a:noFill/>
          </a:ln>
        </p:spPr>
        <p:txBody>
          <a:bodyPr spcFirstLastPara="1" wrap="square" lIns="68569" tIns="274320" rIns="68569" bIns="68569" anchor="ctr" anchorCtr="0">
            <a:noAutofit/>
          </a:bodyPr>
          <a:lstStyle/>
          <a:p>
            <a:r>
              <a:rPr lang="en" sz="1800" b="1" dirty="0">
                <a:solidFill>
                  <a:schemeClr val="bg1"/>
                </a:solidFill>
                <a:latin typeface="Roboto"/>
                <a:ea typeface="Roboto"/>
                <a:cs typeface="Roboto"/>
                <a:sym typeface="Roboto"/>
              </a:rPr>
              <a:t>3.1</a:t>
            </a:r>
            <a:r>
              <a:rPr lang="en" sz="1800" b="1" dirty="0">
                <a:solidFill>
                  <a:srgbClr val="295269"/>
                </a:solidFill>
                <a:latin typeface="Roboto"/>
                <a:ea typeface="Roboto"/>
                <a:cs typeface="Roboto"/>
                <a:sym typeface="Roboto"/>
              </a:rPr>
              <a:t> </a:t>
            </a:r>
            <a:r>
              <a:rPr lang="en-US" sz="1800" b="1" spc="300" dirty="0">
                <a:solidFill>
                  <a:schemeClr val="bg1"/>
                </a:solidFill>
                <a:latin typeface="Roboto"/>
                <a:ea typeface="Roboto"/>
                <a:cs typeface="Roboto"/>
                <a:sym typeface="Roboto"/>
              </a:rPr>
              <a:t>PERCENTAGES OF USERS &amp; POPULARITY OF STYLES AND FIT</a:t>
            </a:r>
            <a:endParaRPr sz="1800" b="1" spc="300" dirty="0">
              <a:solidFill>
                <a:schemeClr val="bg1"/>
              </a:solidFill>
              <a:latin typeface="Roboto"/>
              <a:ea typeface="Roboto"/>
              <a:cs typeface="Roboto"/>
              <a:sym typeface="Roboto"/>
            </a:endParaRPr>
          </a:p>
        </p:txBody>
      </p:sp>
      <p:sp>
        <p:nvSpPr>
          <p:cNvPr id="316" name="Shape 316"/>
          <p:cNvSpPr txBox="1"/>
          <p:nvPr/>
        </p:nvSpPr>
        <p:spPr>
          <a:xfrm>
            <a:off x="133480" y="1143290"/>
            <a:ext cx="5000625" cy="1249275"/>
          </a:xfrm>
          <a:prstGeom prst="rect">
            <a:avLst/>
          </a:prstGeom>
          <a:noFill/>
          <a:ln w="9525" cap="flat" cmpd="sng">
            <a:noFill/>
            <a:prstDash val="solid"/>
            <a:round/>
            <a:headEnd type="none" w="sm" len="sm"/>
            <a:tailEnd type="none" w="sm" len="sm"/>
          </a:ln>
        </p:spPr>
        <p:txBody>
          <a:bodyPr spcFirstLastPara="1" wrap="square" lIns="68569" tIns="68569" rIns="68569" bIns="68569" anchor="t" anchorCtr="0">
            <a:noAutofit/>
          </a:bodyPr>
          <a:lstStyle/>
          <a:p>
            <a:pPr>
              <a:lnSpc>
                <a:spcPct val="150000"/>
              </a:lnSpc>
              <a:buClr>
                <a:schemeClr val="dk1"/>
              </a:buClr>
              <a:buSzPts val="1100"/>
            </a:pPr>
            <a:r>
              <a:rPr lang="en-US" sz="1000" dirty="0">
                <a:latin typeface="+mj-lt"/>
                <a:ea typeface="Roboto"/>
                <a:cs typeface="Roboto"/>
                <a:sym typeface="Roboto"/>
              </a:rPr>
              <a:t>Summary of Findings:</a:t>
            </a:r>
          </a:p>
          <a:p>
            <a:pPr marL="171450" indent="-171450">
              <a:lnSpc>
                <a:spcPct val="150000"/>
              </a:lnSpc>
              <a:buClr>
                <a:schemeClr val="dk1"/>
              </a:buClr>
              <a:buSzPts val="1100"/>
              <a:buFont typeface="Arial" panose="020B0604020202020204" pitchFamily="34" charset="0"/>
              <a:buChar char="•"/>
            </a:pPr>
            <a:r>
              <a:rPr lang="en-US" sz="1000" dirty="0">
                <a:latin typeface="+mj-lt"/>
                <a:ea typeface="Roboto"/>
                <a:cs typeface="Roboto"/>
                <a:sym typeface="Roboto"/>
              </a:rPr>
              <a:t>Most Popular Fit selected was ‘Narrow’ </a:t>
            </a:r>
          </a:p>
          <a:p>
            <a:pPr marL="171450" indent="-171450">
              <a:lnSpc>
                <a:spcPct val="150000"/>
              </a:lnSpc>
              <a:buClr>
                <a:schemeClr val="dk1"/>
              </a:buClr>
              <a:buSzPts val="1100"/>
              <a:buFont typeface="Arial" panose="020B0604020202020204" pitchFamily="34" charset="0"/>
              <a:buChar char="•"/>
            </a:pPr>
            <a:r>
              <a:rPr lang="en-US" sz="1000" dirty="0">
                <a:latin typeface="+mj-lt"/>
                <a:ea typeface="Roboto"/>
                <a:cs typeface="Roboto"/>
                <a:sym typeface="Roboto"/>
              </a:rPr>
              <a:t>Close to 30% users selected Medium</a:t>
            </a:r>
          </a:p>
          <a:p>
            <a:pPr marL="171450" indent="-171450">
              <a:lnSpc>
                <a:spcPct val="150000"/>
              </a:lnSpc>
              <a:buClr>
                <a:schemeClr val="dk1"/>
              </a:buClr>
              <a:buSzPts val="1100"/>
              <a:buFont typeface="Arial" panose="020B0604020202020204" pitchFamily="34" charset="0"/>
              <a:buChar char="•"/>
            </a:pPr>
            <a:r>
              <a:rPr lang="en-US" sz="1000" dirty="0">
                <a:latin typeface="+mj-lt"/>
                <a:ea typeface="Roboto"/>
                <a:cs typeface="Roboto"/>
                <a:sym typeface="Roboto"/>
              </a:rPr>
              <a:t>The Least Fit selection was ‘Wide’ at 20%</a:t>
            </a:r>
          </a:p>
          <a:p>
            <a:pPr marL="171450" indent="-171450">
              <a:lnSpc>
                <a:spcPct val="150000"/>
              </a:lnSpc>
              <a:buClr>
                <a:schemeClr val="dk1"/>
              </a:buClr>
              <a:buSzPts val="1100"/>
              <a:buFont typeface="Arial" panose="020B0604020202020204" pitchFamily="34" charset="0"/>
              <a:buChar char="•"/>
            </a:pPr>
            <a:r>
              <a:rPr lang="en-US" sz="1000" dirty="0">
                <a:latin typeface="+mj-lt"/>
                <a:ea typeface="Roboto"/>
                <a:cs typeface="Roboto"/>
                <a:sym typeface="Roboto"/>
              </a:rPr>
              <a:t>~ 10 % of users have skipped the question</a:t>
            </a:r>
            <a:endParaRPr sz="1000" dirty="0">
              <a:latin typeface="+mj-lt"/>
              <a:ea typeface="Roboto"/>
              <a:cs typeface="Roboto"/>
              <a:sym typeface="Roboto"/>
            </a:endParaRPr>
          </a:p>
          <a:p>
            <a:pPr>
              <a:lnSpc>
                <a:spcPct val="115000"/>
              </a:lnSpc>
              <a:buClr>
                <a:schemeClr val="dk1"/>
              </a:buClr>
              <a:buSzPts val="1100"/>
            </a:pPr>
            <a:endParaRPr sz="900" dirty="0">
              <a:latin typeface="Roboto"/>
              <a:ea typeface="Roboto"/>
              <a:cs typeface="Roboto"/>
              <a:sym typeface="Roboto"/>
            </a:endParaRPr>
          </a:p>
        </p:txBody>
      </p:sp>
      <p:pic>
        <p:nvPicPr>
          <p:cNvPr id="3" name="Picture 2" descr="A screenshot of a cell phone&#10;&#10;Description automatically generated">
            <a:extLst>
              <a:ext uri="{FF2B5EF4-FFF2-40B4-BE49-F238E27FC236}">
                <a16:creationId xmlns:a16="http://schemas.microsoft.com/office/drawing/2014/main" id="{0B5300F2-2334-4CB5-ACDC-15B8E1C823A5}"/>
              </a:ext>
            </a:extLst>
          </p:cNvPr>
          <p:cNvPicPr>
            <a:picLocks noChangeAspect="1"/>
          </p:cNvPicPr>
          <p:nvPr/>
        </p:nvPicPr>
        <p:blipFill>
          <a:blip r:embed="rId3"/>
          <a:stretch>
            <a:fillRect/>
          </a:stretch>
        </p:blipFill>
        <p:spPr>
          <a:xfrm>
            <a:off x="275197" y="2708763"/>
            <a:ext cx="4717189" cy="2225233"/>
          </a:xfrm>
          <a:prstGeom prst="rect">
            <a:avLst/>
          </a:prstGeom>
        </p:spPr>
      </p:pic>
      <p:pic>
        <p:nvPicPr>
          <p:cNvPr id="6" name="Picture 5" descr="A screenshot of a cell phone&#10;&#10;Description automatically generated">
            <a:extLst>
              <a:ext uri="{FF2B5EF4-FFF2-40B4-BE49-F238E27FC236}">
                <a16:creationId xmlns:a16="http://schemas.microsoft.com/office/drawing/2014/main" id="{4280D103-8B0A-4D98-B8A3-81474C6ED9FE}"/>
              </a:ext>
            </a:extLst>
          </p:cNvPr>
          <p:cNvPicPr>
            <a:picLocks noChangeAspect="1"/>
          </p:cNvPicPr>
          <p:nvPr/>
        </p:nvPicPr>
        <p:blipFill>
          <a:blip r:embed="rId4"/>
          <a:stretch>
            <a:fillRect/>
          </a:stretch>
        </p:blipFill>
        <p:spPr>
          <a:xfrm>
            <a:off x="5134105" y="959991"/>
            <a:ext cx="3779848" cy="2979678"/>
          </a:xfrm>
          <a:prstGeom prst="rect">
            <a:avLst/>
          </a:prstGeom>
        </p:spPr>
      </p:pic>
    </p:spTree>
    <p:extLst>
      <p:ext uri="{BB962C8B-B14F-4D97-AF65-F5344CB8AC3E}">
        <p14:creationId xmlns:p14="http://schemas.microsoft.com/office/powerpoint/2010/main" val="598239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Shape 315"/>
          <p:cNvSpPr txBox="1"/>
          <p:nvPr/>
        </p:nvSpPr>
        <p:spPr>
          <a:xfrm>
            <a:off x="0" y="0"/>
            <a:ext cx="9144000" cy="827092"/>
          </a:xfrm>
          <a:prstGeom prst="rect">
            <a:avLst/>
          </a:prstGeom>
          <a:solidFill>
            <a:srgbClr val="171717"/>
          </a:solidFill>
          <a:ln>
            <a:noFill/>
          </a:ln>
        </p:spPr>
        <p:txBody>
          <a:bodyPr spcFirstLastPara="1" wrap="square" lIns="68569" tIns="274320" rIns="68569" bIns="68569" anchor="ctr" anchorCtr="0">
            <a:noAutofit/>
          </a:bodyPr>
          <a:lstStyle/>
          <a:p>
            <a:r>
              <a:rPr lang="en" sz="1800" b="1" dirty="0">
                <a:solidFill>
                  <a:schemeClr val="bg1"/>
                </a:solidFill>
                <a:latin typeface="Roboto"/>
                <a:ea typeface="Roboto"/>
                <a:cs typeface="Roboto"/>
                <a:sym typeface="Roboto"/>
              </a:rPr>
              <a:t>3.2</a:t>
            </a:r>
            <a:r>
              <a:rPr lang="en" sz="1800" b="1" dirty="0">
                <a:solidFill>
                  <a:srgbClr val="295269"/>
                </a:solidFill>
                <a:latin typeface="Roboto"/>
                <a:ea typeface="Roboto"/>
                <a:cs typeface="Roboto"/>
                <a:sym typeface="Roboto"/>
              </a:rPr>
              <a:t> </a:t>
            </a:r>
            <a:r>
              <a:rPr lang="en-US" sz="1800" b="1" spc="300" dirty="0">
                <a:solidFill>
                  <a:schemeClr val="bg1"/>
                </a:solidFill>
                <a:latin typeface="Roboto"/>
                <a:ea typeface="Roboto"/>
                <a:cs typeface="Roboto"/>
                <a:sym typeface="Roboto"/>
              </a:rPr>
              <a:t>PERCENTAGE OF USERS &amp; POPULARITY OF SHAPE AND COLOR</a:t>
            </a:r>
            <a:endParaRPr sz="1800" b="1" spc="300" dirty="0">
              <a:solidFill>
                <a:schemeClr val="bg1"/>
              </a:solidFill>
              <a:latin typeface="Roboto"/>
              <a:ea typeface="Roboto"/>
              <a:cs typeface="Roboto"/>
              <a:sym typeface="Roboto"/>
            </a:endParaRPr>
          </a:p>
        </p:txBody>
      </p:sp>
      <p:sp>
        <p:nvSpPr>
          <p:cNvPr id="316" name="Shape 316"/>
          <p:cNvSpPr txBox="1"/>
          <p:nvPr/>
        </p:nvSpPr>
        <p:spPr>
          <a:xfrm>
            <a:off x="133480" y="1059049"/>
            <a:ext cx="5000625" cy="1249275"/>
          </a:xfrm>
          <a:prstGeom prst="rect">
            <a:avLst/>
          </a:prstGeom>
          <a:noFill/>
          <a:ln w="9525" cap="flat" cmpd="sng">
            <a:noFill/>
            <a:prstDash val="solid"/>
            <a:round/>
            <a:headEnd type="none" w="sm" len="sm"/>
            <a:tailEnd type="none" w="sm" len="sm"/>
          </a:ln>
        </p:spPr>
        <p:txBody>
          <a:bodyPr spcFirstLastPara="1" wrap="square" lIns="68569" tIns="68569" rIns="68569" bIns="68569" anchor="t" anchorCtr="0">
            <a:noAutofit/>
          </a:bodyPr>
          <a:lstStyle/>
          <a:p>
            <a:pPr>
              <a:lnSpc>
                <a:spcPct val="150000"/>
              </a:lnSpc>
              <a:buClr>
                <a:schemeClr val="dk1"/>
              </a:buClr>
              <a:buSzPts val="1100"/>
            </a:pPr>
            <a:r>
              <a:rPr lang="en-US" sz="1000" dirty="0">
                <a:latin typeface="+mj-lt"/>
                <a:ea typeface="Roboto"/>
                <a:cs typeface="Roboto"/>
                <a:sym typeface="Roboto"/>
              </a:rPr>
              <a:t>Summary of Findings:</a:t>
            </a:r>
          </a:p>
          <a:p>
            <a:pPr marL="171450" indent="-171450">
              <a:lnSpc>
                <a:spcPct val="150000"/>
              </a:lnSpc>
              <a:buClr>
                <a:schemeClr val="dk1"/>
              </a:buClr>
              <a:buSzPts val="1100"/>
              <a:buFont typeface="Arial" panose="020B0604020202020204" pitchFamily="34" charset="0"/>
              <a:buChar char="•"/>
            </a:pPr>
            <a:r>
              <a:rPr lang="en-US" sz="1000" dirty="0">
                <a:latin typeface="+mj-lt"/>
                <a:ea typeface="Roboto"/>
                <a:cs typeface="Roboto"/>
                <a:sym typeface="Roboto"/>
              </a:rPr>
              <a:t>Most Popular Fit selected was ‘Narrow’ </a:t>
            </a:r>
          </a:p>
          <a:p>
            <a:pPr marL="171450" indent="-171450">
              <a:lnSpc>
                <a:spcPct val="150000"/>
              </a:lnSpc>
              <a:buClr>
                <a:schemeClr val="dk1"/>
              </a:buClr>
              <a:buSzPts val="1100"/>
              <a:buFont typeface="Arial" panose="020B0604020202020204" pitchFamily="34" charset="0"/>
              <a:buChar char="•"/>
            </a:pPr>
            <a:r>
              <a:rPr lang="en-US" sz="1000" dirty="0">
                <a:latin typeface="+mj-lt"/>
                <a:ea typeface="Roboto"/>
                <a:cs typeface="Roboto"/>
                <a:sym typeface="Roboto"/>
              </a:rPr>
              <a:t>Close to 30% users selected Medium</a:t>
            </a:r>
          </a:p>
          <a:p>
            <a:pPr marL="171450" indent="-171450">
              <a:lnSpc>
                <a:spcPct val="150000"/>
              </a:lnSpc>
              <a:buClr>
                <a:schemeClr val="dk1"/>
              </a:buClr>
              <a:buSzPts val="1100"/>
              <a:buFont typeface="Arial" panose="020B0604020202020204" pitchFamily="34" charset="0"/>
              <a:buChar char="•"/>
            </a:pPr>
            <a:r>
              <a:rPr lang="en-US" sz="1000" dirty="0">
                <a:latin typeface="+mj-lt"/>
                <a:ea typeface="Roboto"/>
                <a:cs typeface="Roboto"/>
                <a:sym typeface="Roboto"/>
              </a:rPr>
              <a:t>The Least Fit selection was ‘Wide’ at 20%</a:t>
            </a:r>
          </a:p>
          <a:p>
            <a:pPr marL="171450" indent="-171450">
              <a:lnSpc>
                <a:spcPct val="150000"/>
              </a:lnSpc>
              <a:buClr>
                <a:schemeClr val="dk1"/>
              </a:buClr>
              <a:buSzPts val="1100"/>
              <a:buFont typeface="Arial" panose="020B0604020202020204" pitchFamily="34" charset="0"/>
              <a:buChar char="•"/>
            </a:pPr>
            <a:r>
              <a:rPr lang="en-US" sz="1000" dirty="0">
                <a:latin typeface="+mj-lt"/>
                <a:ea typeface="Roboto"/>
                <a:cs typeface="Roboto"/>
                <a:sym typeface="Roboto"/>
              </a:rPr>
              <a:t>~ 10 % of users have skipped the question</a:t>
            </a:r>
            <a:endParaRPr sz="1000" dirty="0">
              <a:latin typeface="+mj-lt"/>
              <a:ea typeface="Roboto"/>
              <a:cs typeface="Roboto"/>
              <a:sym typeface="Roboto"/>
            </a:endParaRPr>
          </a:p>
          <a:p>
            <a:pPr>
              <a:lnSpc>
                <a:spcPct val="115000"/>
              </a:lnSpc>
              <a:buClr>
                <a:schemeClr val="dk1"/>
              </a:buClr>
              <a:buSzPts val="1100"/>
            </a:pPr>
            <a:endParaRPr sz="900" dirty="0">
              <a:latin typeface="Roboto"/>
              <a:ea typeface="Roboto"/>
              <a:cs typeface="Roboto"/>
              <a:sym typeface="Roboto"/>
            </a:endParaRPr>
          </a:p>
        </p:txBody>
      </p:sp>
      <p:pic>
        <p:nvPicPr>
          <p:cNvPr id="3" name="Picture 2" descr="A screenshot of a cell phone&#10;&#10;Description automatically generated">
            <a:extLst>
              <a:ext uri="{FF2B5EF4-FFF2-40B4-BE49-F238E27FC236}">
                <a16:creationId xmlns:a16="http://schemas.microsoft.com/office/drawing/2014/main" id="{671C9099-C434-41AA-A4D7-73615F8D909D}"/>
              </a:ext>
            </a:extLst>
          </p:cNvPr>
          <p:cNvPicPr>
            <a:picLocks noChangeAspect="1"/>
          </p:cNvPicPr>
          <p:nvPr/>
        </p:nvPicPr>
        <p:blipFill>
          <a:blip r:embed="rId3"/>
          <a:stretch>
            <a:fillRect/>
          </a:stretch>
        </p:blipFill>
        <p:spPr>
          <a:xfrm>
            <a:off x="194104" y="2392565"/>
            <a:ext cx="4747671" cy="2697714"/>
          </a:xfrm>
          <a:prstGeom prst="rect">
            <a:avLst/>
          </a:prstGeom>
        </p:spPr>
      </p:pic>
      <p:pic>
        <p:nvPicPr>
          <p:cNvPr id="6" name="Picture 5" descr="A screenshot of a cell phone&#10;&#10;Description automatically generated">
            <a:extLst>
              <a:ext uri="{FF2B5EF4-FFF2-40B4-BE49-F238E27FC236}">
                <a16:creationId xmlns:a16="http://schemas.microsoft.com/office/drawing/2014/main" id="{A46B5370-A07B-49AA-961B-DC266FE11E16}"/>
              </a:ext>
            </a:extLst>
          </p:cNvPr>
          <p:cNvPicPr>
            <a:picLocks noChangeAspect="1"/>
          </p:cNvPicPr>
          <p:nvPr/>
        </p:nvPicPr>
        <p:blipFill>
          <a:blip r:embed="rId4"/>
          <a:stretch>
            <a:fillRect/>
          </a:stretch>
        </p:blipFill>
        <p:spPr>
          <a:xfrm>
            <a:off x="5261155" y="1059049"/>
            <a:ext cx="3749365" cy="3025402"/>
          </a:xfrm>
          <a:prstGeom prst="rect">
            <a:avLst/>
          </a:prstGeom>
        </p:spPr>
      </p:pic>
    </p:spTree>
    <p:extLst>
      <p:ext uri="{BB962C8B-B14F-4D97-AF65-F5344CB8AC3E}">
        <p14:creationId xmlns:p14="http://schemas.microsoft.com/office/powerpoint/2010/main" val="10729530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2">
            <a:alpha val="84000"/>
          </a:schemeClr>
        </a:solidFill>
        <a:effectLst/>
      </p:bgPr>
    </p:bg>
    <p:spTree>
      <p:nvGrpSpPr>
        <p:cNvPr id="1" name="Shape 297"/>
        <p:cNvGrpSpPr/>
        <p:nvPr/>
      </p:nvGrpSpPr>
      <p:grpSpPr>
        <a:xfrm>
          <a:off x="0" y="0"/>
          <a:ext cx="0" cy="0"/>
          <a:chOff x="0" y="0"/>
          <a:chExt cx="0" cy="0"/>
        </a:xfrm>
      </p:grpSpPr>
      <p:sp>
        <p:nvSpPr>
          <p:cNvPr id="11" name="Rectangle 10">
            <a:extLst>
              <a:ext uri="{FF2B5EF4-FFF2-40B4-BE49-F238E27FC236}">
                <a16:creationId xmlns:a16="http://schemas.microsoft.com/office/drawing/2014/main" id="{DB333C03-0A58-4184-818B-118EBE41ACF5}"/>
              </a:ext>
            </a:extLst>
          </p:cNvPr>
          <p:cNvSpPr/>
          <p:nvPr/>
        </p:nvSpPr>
        <p:spPr>
          <a:xfrm rot="14826436">
            <a:off x="1148837" y="3202320"/>
            <a:ext cx="1148861" cy="1938215"/>
          </a:xfrm>
          <a:prstGeom prst="rect">
            <a:avLst/>
          </a:prstGeom>
          <a:pattFill prst="pct40">
            <a:fgClr>
              <a:schemeClr val="accent6">
                <a:lumMod val="50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B1F73C32-EEC1-4496-A241-28AD689C0054}"/>
              </a:ext>
            </a:extLst>
          </p:cNvPr>
          <p:cNvSpPr/>
          <p:nvPr/>
        </p:nvSpPr>
        <p:spPr>
          <a:xfrm rot="21159243">
            <a:off x="7834896" y="955583"/>
            <a:ext cx="1148861" cy="1938215"/>
          </a:xfrm>
          <a:prstGeom prst="rect">
            <a:avLst/>
          </a:prstGeom>
          <a:pattFill prst="pct40">
            <a:fgClr>
              <a:schemeClr val="accent6">
                <a:lumMod val="50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close up of a device&#10;&#10;Description automatically generated">
            <a:extLst>
              <a:ext uri="{FF2B5EF4-FFF2-40B4-BE49-F238E27FC236}">
                <a16:creationId xmlns:a16="http://schemas.microsoft.com/office/drawing/2014/main" id="{6E3EFF46-46AE-4E07-90A2-00A581AA78F4}"/>
              </a:ext>
            </a:extLst>
          </p:cNvPr>
          <p:cNvPicPr>
            <a:picLocks noChangeAspect="1"/>
          </p:cNvPicPr>
          <p:nvPr/>
        </p:nvPicPr>
        <p:blipFill>
          <a:blip r:embed="rId3"/>
          <a:stretch>
            <a:fillRect/>
          </a:stretch>
        </p:blipFill>
        <p:spPr>
          <a:xfrm>
            <a:off x="1406769" y="1979400"/>
            <a:ext cx="7737231" cy="3098202"/>
          </a:xfrm>
          <a:prstGeom prst="rect">
            <a:avLst/>
          </a:prstGeom>
        </p:spPr>
      </p:pic>
      <p:sp>
        <p:nvSpPr>
          <p:cNvPr id="7" name="TextBox 6">
            <a:extLst>
              <a:ext uri="{FF2B5EF4-FFF2-40B4-BE49-F238E27FC236}">
                <a16:creationId xmlns:a16="http://schemas.microsoft.com/office/drawing/2014/main" id="{3A909571-A898-4529-8315-4BCA192F1E42}"/>
              </a:ext>
            </a:extLst>
          </p:cNvPr>
          <p:cNvSpPr txBox="1"/>
          <p:nvPr/>
        </p:nvSpPr>
        <p:spPr>
          <a:xfrm>
            <a:off x="195384" y="214163"/>
            <a:ext cx="4060596" cy="2554545"/>
          </a:xfrm>
          <a:prstGeom prst="rect">
            <a:avLst/>
          </a:prstGeom>
          <a:noFill/>
        </p:spPr>
        <p:txBody>
          <a:bodyPr wrap="square" rtlCol="0">
            <a:spAutoFit/>
          </a:bodyPr>
          <a:lstStyle/>
          <a:p>
            <a:r>
              <a:rPr lang="en-US" sz="4400" spc="600" dirty="0">
                <a:solidFill>
                  <a:schemeClr val="tx2">
                    <a:lumMod val="10000"/>
                  </a:schemeClr>
                </a:solidFill>
                <a:latin typeface="+mj-lt"/>
                <a:ea typeface="Verdana" panose="020B0604030504040204" pitchFamily="34" charset="0"/>
              </a:rPr>
              <a:t>PURCHASE &amp; REVENUE</a:t>
            </a:r>
          </a:p>
          <a:p>
            <a:endParaRPr lang="en-US" sz="2800" dirty="0">
              <a:latin typeface="+mj-lt"/>
            </a:endParaRPr>
          </a:p>
        </p:txBody>
      </p:sp>
    </p:spTree>
    <p:extLst>
      <p:ext uri="{BB962C8B-B14F-4D97-AF65-F5344CB8AC3E}">
        <p14:creationId xmlns:p14="http://schemas.microsoft.com/office/powerpoint/2010/main" val="3706120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Shape 315"/>
          <p:cNvSpPr txBox="1"/>
          <p:nvPr/>
        </p:nvSpPr>
        <p:spPr>
          <a:xfrm>
            <a:off x="0" y="0"/>
            <a:ext cx="9144000" cy="827092"/>
          </a:xfrm>
          <a:prstGeom prst="rect">
            <a:avLst/>
          </a:prstGeom>
          <a:solidFill>
            <a:srgbClr val="171717"/>
          </a:solidFill>
          <a:ln>
            <a:noFill/>
          </a:ln>
        </p:spPr>
        <p:txBody>
          <a:bodyPr spcFirstLastPara="1" wrap="square" lIns="68569" tIns="274320" rIns="68569" bIns="68569" anchor="ctr" anchorCtr="0">
            <a:noAutofit/>
          </a:bodyPr>
          <a:lstStyle/>
          <a:p>
            <a:r>
              <a:rPr lang="en" sz="1800" b="1" dirty="0">
                <a:solidFill>
                  <a:schemeClr val="bg1"/>
                </a:solidFill>
                <a:latin typeface="Roboto"/>
                <a:ea typeface="Roboto"/>
                <a:cs typeface="Roboto"/>
                <a:sym typeface="Roboto"/>
              </a:rPr>
              <a:t>4.1</a:t>
            </a:r>
            <a:r>
              <a:rPr lang="en" sz="1800" b="1" dirty="0">
                <a:solidFill>
                  <a:srgbClr val="295269"/>
                </a:solidFill>
                <a:latin typeface="Roboto"/>
                <a:ea typeface="Roboto"/>
                <a:cs typeface="Roboto"/>
                <a:sym typeface="Roboto"/>
              </a:rPr>
              <a:t> </a:t>
            </a:r>
            <a:r>
              <a:rPr lang="en-US" sz="1800" b="1" spc="300" dirty="0">
                <a:solidFill>
                  <a:schemeClr val="bg1"/>
                </a:solidFill>
                <a:latin typeface="Roboto"/>
                <a:ea typeface="Roboto"/>
                <a:cs typeface="Roboto"/>
                <a:sym typeface="Roboto"/>
              </a:rPr>
              <a:t>TOTAL PURCHASES + BREAKDOWN PER STYLE TYPE</a:t>
            </a:r>
            <a:endParaRPr sz="1800" b="1" spc="300" dirty="0">
              <a:solidFill>
                <a:schemeClr val="bg1"/>
              </a:solidFill>
              <a:latin typeface="Roboto"/>
              <a:ea typeface="Roboto"/>
              <a:cs typeface="Roboto"/>
              <a:sym typeface="Roboto"/>
            </a:endParaRPr>
          </a:p>
        </p:txBody>
      </p:sp>
      <p:pic>
        <p:nvPicPr>
          <p:cNvPr id="3" name="Picture 2" descr="A screenshot of a cell phone&#10;&#10;Description automatically generated">
            <a:extLst>
              <a:ext uri="{FF2B5EF4-FFF2-40B4-BE49-F238E27FC236}">
                <a16:creationId xmlns:a16="http://schemas.microsoft.com/office/drawing/2014/main" id="{C88CCD6C-8841-4D18-BBDD-8D8DDE9A21F6}"/>
              </a:ext>
            </a:extLst>
          </p:cNvPr>
          <p:cNvPicPr>
            <a:picLocks noChangeAspect="1"/>
          </p:cNvPicPr>
          <p:nvPr/>
        </p:nvPicPr>
        <p:blipFill>
          <a:blip r:embed="rId3"/>
          <a:stretch>
            <a:fillRect/>
          </a:stretch>
        </p:blipFill>
        <p:spPr>
          <a:xfrm>
            <a:off x="86034" y="1098690"/>
            <a:ext cx="5966763" cy="3581399"/>
          </a:xfrm>
          <a:prstGeom prst="rect">
            <a:avLst/>
          </a:prstGeom>
        </p:spPr>
      </p:pic>
      <p:pic>
        <p:nvPicPr>
          <p:cNvPr id="6" name="Picture 5" descr="A screenshot of a cell phone&#10;&#10;Description automatically generated">
            <a:extLst>
              <a:ext uri="{FF2B5EF4-FFF2-40B4-BE49-F238E27FC236}">
                <a16:creationId xmlns:a16="http://schemas.microsoft.com/office/drawing/2014/main" id="{16F30A0E-B1BA-42FE-8D17-C2190241E064}"/>
              </a:ext>
            </a:extLst>
          </p:cNvPr>
          <p:cNvPicPr>
            <a:picLocks noChangeAspect="1"/>
          </p:cNvPicPr>
          <p:nvPr/>
        </p:nvPicPr>
        <p:blipFill>
          <a:blip r:embed="rId4"/>
          <a:stretch>
            <a:fillRect/>
          </a:stretch>
        </p:blipFill>
        <p:spPr>
          <a:xfrm>
            <a:off x="6195061" y="995656"/>
            <a:ext cx="2862906" cy="4003064"/>
          </a:xfrm>
          <a:prstGeom prst="rect">
            <a:avLst/>
          </a:prstGeom>
        </p:spPr>
      </p:pic>
    </p:spTree>
    <p:extLst>
      <p:ext uri="{BB962C8B-B14F-4D97-AF65-F5344CB8AC3E}">
        <p14:creationId xmlns:p14="http://schemas.microsoft.com/office/powerpoint/2010/main" val="16460699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Shape 315"/>
          <p:cNvSpPr txBox="1"/>
          <p:nvPr/>
        </p:nvSpPr>
        <p:spPr>
          <a:xfrm>
            <a:off x="0" y="0"/>
            <a:ext cx="9144000" cy="827092"/>
          </a:xfrm>
          <a:prstGeom prst="rect">
            <a:avLst/>
          </a:prstGeom>
          <a:solidFill>
            <a:srgbClr val="171717"/>
          </a:solidFill>
          <a:ln>
            <a:noFill/>
          </a:ln>
        </p:spPr>
        <p:txBody>
          <a:bodyPr spcFirstLastPara="1" wrap="square" lIns="68569" tIns="274320" rIns="68569" bIns="68569" anchor="ctr" anchorCtr="0">
            <a:noAutofit/>
          </a:bodyPr>
          <a:lstStyle/>
          <a:p>
            <a:r>
              <a:rPr lang="en" sz="1800" b="1" dirty="0">
                <a:solidFill>
                  <a:schemeClr val="bg1"/>
                </a:solidFill>
                <a:latin typeface="Roboto"/>
                <a:ea typeface="Roboto"/>
                <a:cs typeface="Roboto"/>
                <a:sym typeface="Roboto"/>
              </a:rPr>
              <a:t>4.2</a:t>
            </a:r>
            <a:r>
              <a:rPr lang="en" sz="1800" b="1" dirty="0">
                <a:solidFill>
                  <a:srgbClr val="295269"/>
                </a:solidFill>
                <a:latin typeface="Roboto"/>
                <a:ea typeface="Roboto"/>
                <a:cs typeface="Roboto"/>
                <a:sym typeface="Roboto"/>
              </a:rPr>
              <a:t>  </a:t>
            </a:r>
            <a:r>
              <a:rPr lang="en-US" sz="1800" b="1" spc="300" dirty="0">
                <a:solidFill>
                  <a:schemeClr val="bg1"/>
                </a:solidFill>
                <a:latin typeface="Roboto"/>
                <a:ea typeface="Roboto"/>
                <a:cs typeface="Roboto"/>
                <a:sym typeface="Roboto"/>
              </a:rPr>
              <a:t>PURCHASES BROKEN DOWN BY COLOR &amp; MODEL SORTED BY TOTAL REVENUE</a:t>
            </a:r>
            <a:endParaRPr sz="1800" b="1" spc="300" dirty="0">
              <a:solidFill>
                <a:schemeClr val="bg1"/>
              </a:solidFill>
              <a:latin typeface="Roboto"/>
              <a:ea typeface="Roboto"/>
              <a:cs typeface="Roboto"/>
              <a:sym typeface="Roboto"/>
            </a:endParaRPr>
          </a:p>
        </p:txBody>
      </p:sp>
      <p:pic>
        <p:nvPicPr>
          <p:cNvPr id="3" name="Picture 2" descr="A screenshot of a cell phone&#10;&#10;Description automatically generated">
            <a:extLst>
              <a:ext uri="{FF2B5EF4-FFF2-40B4-BE49-F238E27FC236}">
                <a16:creationId xmlns:a16="http://schemas.microsoft.com/office/drawing/2014/main" id="{2E76417E-0035-4E2C-9B9D-4C08800C7B62}"/>
              </a:ext>
            </a:extLst>
          </p:cNvPr>
          <p:cNvPicPr>
            <a:picLocks noChangeAspect="1"/>
          </p:cNvPicPr>
          <p:nvPr/>
        </p:nvPicPr>
        <p:blipFill>
          <a:blip r:embed="rId3"/>
          <a:stretch>
            <a:fillRect/>
          </a:stretch>
        </p:blipFill>
        <p:spPr>
          <a:xfrm>
            <a:off x="144523" y="1093354"/>
            <a:ext cx="5364737" cy="3638666"/>
          </a:xfrm>
          <a:prstGeom prst="rect">
            <a:avLst/>
          </a:prstGeom>
        </p:spPr>
      </p:pic>
      <p:pic>
        <p:nvPicPr>
          <p:cNvPr id="6" name="Picture 5" descr="A screen shot of a social media post&#10;&#10;Description automatically generated">
            <a:extLst>
              <a:ext uri="{FF2B5EF4-FFF2-40B4-BE49-F238E27FC236}">
                <a16:creationId xmlns:a16="http://schemas.microsoft.com/office/drawing/2014/main" id="{EC961657-10C3-493E-ABB9-80DFD40CDAD8}"/>
              </a:ext>
            </a:extLst>
          </p:cNvPr>
          <p:cNvPicPr>
            <a:picLocks noChangeAspect="1"/>
          </p:cNvPicPr>
          <p:nvPr/>
        </p:nvPicPr>
        <p:blipFill>
          <a:blip r:embed="rId4"/>
          <a:stretch>
            <a:fillRect/>
          </a:stretch>
        </p:blipFill>
        <p:spPr>
          <a:xfrm>
            <a:off x="5687012" y="1093354"/>
            <a:ext cx="3312465" cy="2305166"/>
          </a:xfrm>
          <a:prstGeom prst="rect">
            <a:avLst/>
          </a:prstGeom>
        </p:spPr>
      </p:pic>
    </p:spTree>
    <p:extLst>
      <p:ext uri="{BB962C8B-B14F-4D97-AF65-F5344CB8AC3E}">
        <p14:creationId xmlns:p14="http://schemas.microsoft.com/office/powerpoint/2010/main" val="7131641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bg>
      <p:bgPr>
        <a:solidFill>
          <a:schemeClr val="tx2">
            <a:alpha val="9000"/>
          </a:schemeClr>
        </a:solidFill>
        <a:effectLst/>
      </p:bgPr>
    </p:bg>
    <p:spTree>
      <p:nvGrpSpPr>
        <p:cNvPr id="1" name="Shape 297"/>
        <p:cNvGrpSpPr/>
        <p:nvPr/>
      </p:nvGrpSpPr>
      <p:grpSpPr>
        <a:xfrm>
          <a:off x="0" y="0"/>
          <a:ext cx="0" cy="0"/>
          <a:chOff x="0" y="0"/>
          <a:chExt cx="0" cy="0"/>
        </a:xfrm>
      </p:grpSpPr>
      <p:sp>
        <p:nvSpPr>
          <p:cNvPr id="12" name="Rectangle 11">
            <a:extLst>
              <a:ext uri="{FF2B5EF4-FFF2-40B4-BE49-F238E27FC236}">
                <a16:creationId xmlns:a16="http://schemas.microsoft.com/office/drawing/2014/main" id="{FBB83280-1A1F-4EDB-BF56-B1DFB28F8174}"/>
              </a:ext>
            </a:extLst>
          </p:cNvPr>
          <p:cNvSpPr/>
          <p:nvPr/>
        </p:nvSpPr>
        <p:spPr>
          <a:xfrm>
            <a:off x="5600539" y="3857625"/>
            <a:ext cx="1871824" cy="1221581"/>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A person wearing sunglasses posing for the camera&#10;&#10;Description automatically generated">
            <a:extLst>
              <a:ext uri="{FF2B5EF4-FFF2-40B4-BE49-F238E27FC236}">
                <a16:creationId xmlns:a16="http://schemas.microsoft.com/office/drawing/2014/main" id="{A177CFCA-FE7F-46B5-B2BC-7A438EF876B5}"/>
              </a:ext>
            </a:extLst>
          </p:cNvPr>
          <p:cNvPicPr>
            <a:picLocks noChangeAspect="1"/>
          </p:cNvPicPr>
          <p:nvPr/>
        </p:nvPicPr>
        <p:blipFill>
          <a:blip r:embed="rId3"/>
          <a:stretch>
            <a:fillRect/>
          </a:stretch>
        </p:blipFill>
        <p:spPr>
          <a:xfrm>
            <a:off x="907256" y="2571750"/>
            <a:ext cx="5343363" cy="2571750"/>
          </a:xfrm>
          <a:prstGeom prst="rect">
            <a:avLst/>
          </a:prstGeom>
        </p:spPr>
      </p:pic>
      <p:sp>
        <p:nvSpPr>
          <p:cNvPr id="2" name="TextBox 1">
            <a:extLst>
              <a:ext uri="{FF2B5EF4-FFF2-40B4-BE49-F238E27FC236}">
                <a16:creationId xmlns:a16="http://schemas.microsoft.com/office/drawing/2014/main" id="{C4F323D1-6CF5-45D2-B35D-5B5B8BA50A3A}"/>
              </a:ext>
            </a:extLst>
          </p:cNvPr>
          <p:cNvSpPr txBox="1"/>
          <p:nvPr/>
        </p:nvSpPr>
        <p:spPr>
          <a:xfrm>
            <a:off x="3285800" y="789936"/>
            <a:ext cx="5758188" cy="1600438"/>
          </a:xfrm>
          <a:prstGeom prst="rect">
            <a:avLst/>
          </a:prstGeom>
          <a:noFill/>
        </p:spPr>
        <p:txBody>
          <a:bodyPr wrap="square" rtlCol="0">
            <a:spAutoFit/>
          </a:bodyPr>
          <a:lstStyle/>
          <a:p>
            <a:pPr>
              <a:spcAft>
                <a:spcPts val="150"/>
              </a:spcAft>
            </a:pPr>
            <a:r>
              <a:rPr lang="en-US" dirty="0" err="1">
                <a:solidFill>
                  <a:schemeClr val="tx1">
                    <a:lumMod val="75000"/>
                    <a:lumOff val="25000"/>
                  </a:schemeClr>
                </a:solidFill>
                <a:latin typeface="Roboto" panose="020B0604020202020204" charset="0"/>
                <a:ea typeface="Roboto" panose="020B0604020202020204" charset="0"/>
                <a:cs typeface="Calibri" panose="020F0502020204030204" pitchFamily="34" charset="0"/>
                <a:hlinkClick r:id="rId4">
                  <a:extLst>
                    <a:ext uri="{A12FA001-AC4F-418D-AE19-62706E023703}">
                      <ahyp:hlinkClr xmlns:ahyp="http://schemas.microsoft.com/office/drawing/2018/hyperlinkcolor" val="tx"/>
                    </a:ext>
                  </a:extLst>
                </a:hlinkClick>
              </a:rPr>
              <a:t>Warby</a:t>
            </a:r>
            <a:r>
              <a:rPr lang="en-US" dirty="0">
                <a:solidFill>
                  <a:schemeClr val="tx1">
                    <a:lumMod val="75000"/>
                    <a:lumOff val="25000"/>
                  </a:schemeClr>
                </a:solidFill>
                <a:latin typeface="Roboto" panose="020B0604020202020204" charset="0"/>
                <a:ea typeface="Roboto" panose="020B0604020202020204" charset="0"/>
                <a:cs typeface="Calibri" panose="020F0502020204030204" pitchFamily="34" charset="0"/>
                <a:hlinkClick r:id="rId4">
                  <a:extLst>
                    <a:ext uri="{A12FA001-AC4F-418D-AE19-62706E023703}">
                      <ahyp:hlinkClr xmlns:ahyp="http://schemas.microsoft.com/office/drawing/2018/hyperlinkcolor" val="tx"/>
                    </a:ext>
                  </a:extLst>
                </a:hlinkClick>
              </a:rPr>
              <a:t> Parker</a:t>
            </a:r>
            <a:r>
              <a:rPr lang="en-US" dirty="0">
                <a:solidFill>
                  <a:schemeClr val="tx1">
                    <a:lumMod val="75000"/>
                    <a:lumOff val="25000"/>
                  </a:schemeClr>
                </a:solidFill>
                <a:latin typeface="Roboto" panose="020B0604020202020204" charset="0"/>
                <a:ea typeface="Roboto" panose="020B0604020202020204" charset="0"/>
                <a:cs typeface="Calibri" panose="020F0502020204030204" pitchFamily="34" charset="0"/>
              </a:rPr>
              <a:t> is a transformative lifestyle brand with a lofty objective: to offer designer eyewear at a revolutionary price while leading the way for socially conscious businesses. Founded in 2010 and named after two characters in an early Jack Kerouac journal, </a:t>
            </a:r>
            <a:r>
              <a:rPr lang="en-US" dirty="0" err="1">
                <a:solidFill>
                  <a:schemeClr val="tx1">
                    <a:lumMod val="75000"/>
                    <a:lumOff val="25000"/>
                  </a:schemeClr>
                </a:solidFill>
                <a:latin typeface="Roboto" panose="020B0604020202020204" charset="0"/>
                <a:ea typeface="Roboto" panose="020B0604020202020204" charset="0"/>
                <a:cs typeface="Calibri" panose="020F0502020204030204" pitchFamily="34" charset="0"/>
              </a:rPr>
              <a:t>Warby</a:t>
            </a:r>
            <a:r>
              <a:rPr lang="en-US" dirty="0">
                <a:solidFill>
                  <a:schemeClr val="tx1">
                    <a:lumMod val="75000"/>
                    <a:lumOff val="25000"/>
                  </a:schemeClr>
                </a:solidFill>
                <a:latin typeface="Roboto" panose="020B0604020202020204" charset="0"/>
                <a:ea typeface="Roboto" panose="020B0604020202020204" charset="0"/>
                <a:cs typeface="Calibri" panose="020F0502020204030204" pitchFamily="34" charset="0"/>
              </a:rPr>
              <a:t> Parker believes in creative thinking, smart design, and doing good in the world. For every pair of eyeglasses and sunglasses sold, a pair is distributed to someone in need.</a:t>
            </a:r>
          </a:p>
        </p:txBody>
      </p:sp>
      <p:sp>
        <p:nvSpPr>
          <p:cNvPr id="7" name="TextBox 6">
            <a:extLst>
              <a:ext uri="{FF2B5EF4-FFF2-40B4-BE49-F238E27FC236}">
                <a16:creationId xmlns:a16="http://schemas.microsoft.com/office/drawing/2014/main" id="{3A909571-A898-4529-8315-4BCA192F1E42}"/>
              </a:ext>
            </a:extLst>
          </p:cNvPr>
          <p:cNvSpPr txBox="1"/>
          <p:nvPr/>
        </p:nvSpPr>
        <p:spPr>
          <a:xfrm>
            <a:off x="1095038" y="189772"/>
            <a:ext cx="2333637" cy="1200329"/>
          </a:xfrm>
          <a:prstGeom prst="rect">
            <a:avLst/>
          </a:prstGeom>
          <a:noFill/>
        </p:spPr>
        <p:txBody>
          <a:bodyPr wrap="square" rtlCol="0">
            <a:spAutoFit/>
          </a:bodyPr>
          <a:lstStyle/>
          <a:p>
            <a:r>
              <a:rPr lang="en-US" sz="4400" spc="600" dirty="0">
                <a:solidFill>
                  <a:schemeClr val="tx2">
                    <a:lumMod val="10000"/>
                  </a:schemeClr>
                </a:solidFill>
                <a:latin typeface="+mj-lt"/>
                <a:ea typeface="Verdana" panose="020B0604030504040204" pitchFamily="34" charset="0"/>
              </a:rPr>
              <a:t>About</a:t>
            </a:r>
          </a:p>
          <a:p>
            <a:endParaRPr lang="en-US" sz="2800" dirty="0">
              <a:latin typeface="+mj-lt"/>
            </a:endParaRPr>
          </a:p>
        </p:txBody>
      </p:sp>
    </p:spTree>
    <p:extLst>
      <p:ext uri="{BB962C8B-B14F-4D97-AF65-F5344CB8AC3E}">
        <p14:creationId xmlns:p14="http://schemas.microsoft.com/office/powerpoint/2010/main" val="18946548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Shape 315"/>
          <p:cNvSpPr txBox="1"/>
          <p:nvPr/>
        </p:nvSpPr>
        <p:spPr>
          <a:xfrm>
            <a:off x="0" y="0"/>
            <a:ext cx="9144000" cy="827092"/>
          </a:xfrm>
          <a:prstGeom prst="rect">
            <a:avLst/>
          </a:prstGeom>
          <a:solidFill>
            <a:srgbClr val="171717"/>
          </a:solidFill>
          <a:ln>
            <a:noFill/>
          </a:ln>
        </p:spPr>
        <p:txBody>
          <a:bodyPr spcFirstLastPara="1" wrap="square" lIns="68569" tIns="274320" rIns="68569" bIns="68569" anchor="ctr" anchorCtr="0">
            <a:noAutofit/>
          </a:bodyPr>
          <a:lstStyle/>
          <a:p>
            <a:r>
              <a:rPr lang="en-US" sz="1800" b="1" dirty="0">
                <a:solidFill>
                  <a:schemeClr val="bg1"/>
                </a:solidFill>
                <a:latin typeface="Roboto"/>
                <a:ea typeface="Roboto"/>
                <a:cs typeface="Roboto"/>
                <a:sym typeface="Roboto"/>
              </a:rPr>
              <a:t>4.3</a:t>
            </a:r>
            <a:r>
              <a:rPr lang="en-US" sz="1800" b="1" dirty="0">
                <a:solidFill>
                  <a:srgbClr val="295269"/>
                </a:solidFill>
                <a:latin typeface="Roboto"/>
                <a:ea typeface="Roboto"/>
                <a:cs typeface="Roboto"/>
                <a:sym typeface="Roboto"/>
              </a:rPr>
              <a:t>  </a:t>
            </a:r>
            <a:r>
              <a:rPr lang="en-US" sz="1800" b="1" spc="300" dirty="0">
                <a:solidFill>
                  <a:schemeClr val="bg1"/>
                </a:solidFill>
                <a:latin typeface="Roboto"/>
                <a:ea typeface="Roboto"/>
                <a:cs typeface="Roboto"/>
                <a:sym typeface="Roboto"/>
              </a:rPr>
              <a:t>PURCHASES BROKEN DOWN BY COLOR &amp; MODEL SORTED BY      POPULARITY</a:t>
            </a:r>
          </a:p>
        </p:txBody>
      </p:sp>
      <p:graphicFrame>
        <p:nvGraphicFramePr>
          <p:cNvPr id="2" name="Table 1">
            <a:extLst>
              <a:ext uri="{FF2B5EF4-FFF2-40B4-BE49-F238E27FC236}">
                <a16:creationId xmlns:a16="http://schemas.microsoft.com/office/drawing/2014/main" id="{113DF61D-11CF-46CA-A2E0-121AB5C09AF6}"/>
              </a:ext>
            </a:extLst>
          </p:cNvPr>
          <p:cNvGraphicFramePr>
            <a:graphicFrameLocks noGrp="1"/>
          </p:cNvGraphicFramePr>
          <p:nvPr>
            <p:extLst>
              <p:ext uri="{D42A27DB-BD31-4B8C-83A1-F6EECF244321}">
                <p14:modId xmlns:p14="http://schemas.microsoft.com/office/powerpoint/2010/main" val="1758197502"/>
              </p:ext>
            </p:extLst>
          </p:nvPr>
        </p:nvGraphicFramePr>
        <p:xfrm>
          <a:off x="316230" y="1717675"/>
          <a:ext cx="4838700" cy="3017520"/>
        </p:xfrm>
        <a:graphic>
          <a:graphicData uri="http://schemas.openxmlformats.org/drawingml/2006/table">
            <a:tbl>
              <a:tblPr/>
              <a:tblGrid>
                <a:gridCol w="1120140">
                  <a:extLst>
                    <a:ext uri="{9D8B030D-6E8A-4147-A177-3AD203B41FA5}">
                      <a16:colId xmlns:a16="http://schemas.microsoft.com/office/drawing/2014/main" val="1281062237"/>
                    </a:ext>
                  </a:extLst>
                </a:gridCol>
                <a:gridCol w="1120140">
                  <a:extLst>
                    <a:ext uri="{9D8B030D-6E8A-4147-A177-3AD203B41FA5}">
                      <a16:colId xmlns:a16="http://schemas.microsoft.com/office/drawing/2014/main" val="3690769823"/>
                    </a:ext>
                  </a:extLst>
                </a:gridCol>
                <a:gridCol w="1127760">
                  <a:extLst>
                    <a:ext uri="{9D8B030D-6E8A-4147-A177-3AD203B41FA5}">
                      <a16:colId xmlns:a16="http://schemas.microsoft.com/office/drawing/2014/main" val="2416435917"/>
                    </a:ext>
                  </a:extLst>
                </a:gridCol>
                <a:gridCol w="792480">
                  <a:extLst>
                    <a:ext uri="{9D8B030D-6E8A-4147-A177-3AD203B41FA5}">
                      <a16:colId xmlns:a16="http://schemas.microsoft.com/office/drawing/2014/main" val="2021945586"/>
                    </a:ext>
                  </a:extLst>
                </a:gridCol>
                <a:gridCol w="678180">
                  <a:extLst>
                    <a:ext uri="{9D8B030D-6E8A-4147-A177-3AD203B41FA5}">
                      <a16:colId xmlns:a16="http://schemas.microsoft.com/office/drawing/2014/main" val="2516949121"/>
                    </a:ext>
                  </a:extLst>
                </a:gridCol>
              </a:tblGrid>
              <a:tr h="281940">
                <a:tc>
                  <a:txBody>
                    <a:bodyPr/>
                    <a:lstStyle/>
                    <a:p>
                      <a:pPr algn="ctr" rtl="0" fontAlgn="b">
                        <a:spcBef>
                          <a:spcPts val="0"/>
                        </a:spcBef>
                        <a:spcAft>
                          <a:spcPts val="0"/>
                        </a:spcAft>
                      </a:pPr>
                      <a:r>
                        <a:rPr lang="en-US" sz="1100" b="1" i="0" u="none" strike="noStrike">
                          <a:solidFill>
                            <a:srgbClr val="000000"/>
                          </a:solidFill>
                          <a:effectLst/>
                          <a:latin typeface="Arial" panose="020B0604020202020204" pitchFamily="34" charset="0"/>
                        </a:rPr>
                        <a:t>Popularity</a:t>
                      </a:r>
                      <a:endParaRPr lang="en-US">
                        <a:effectLst/>
                      </a:endParaRPr>
                    </a:p>
                  </a:txBody>
                  <a:tcPr marL="22860" marR="22860" marT="15240" marB="15240" anchor="b">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E0E0E0"/>
                    </a:solidFill>
                  </a:tcPr>
                </a:tc>
                <a:tc>
                  <a:txBody>
                    <a:bodyPr/>
                    <a:lstStyle/>
                    <a:p>
                      <a:pPr algn="ctr" rtl="0" fontAlgn="b">
                        <a:spcBef>
                          <a:spcPts val="0"/>
                        </a:spcBef>
                        <a:spcAft>
                          <a:spcPts val="0"/>
                        </a:spcAft>
                      </a:pPr>
                      <a:r>
                        <a:rPr lang="en-US" sz="1100" b="1" i="0" u="none" strike="noStrike">
                          <a:solidFill>
                            <a:srgbClr val="000000"/>
                          </a:solidFill>
                          <a:effectLst/>
                          <a:latin typeface="Arial" panose="020B0604020202020204" pitchFamily="34" charset="0"/>
                        </a:rPr>
                        <a:t>model_name</a:t>
                      </a:r>
                      <a:endParaRPr lang="en-US">
                        <a:effectLst/>
                      </a:endParaRPr>
                    </a:p>
                  </a:txBody>
                  <a:tcPr marL="22860" marR="22860" marT="15240" marB="15240" anchor="b">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E0E0E0"/>
                    </a:solidFill>
                  </a:tcPr>
                </a:tc>
                <a:tc>
                  <a:txBody>
                    <a:bodyPr/>
                    <a:lstStyle/>
                    <a:p>
                      <a:pPr algn="ctr" rtl="0" fontAlgn="b">
                        <a:spcBef>
                          <a:spcPts val="0"/>
                        </a:spcBef>
                        <a:spcAft>
                          <a:spcPts val="0"/>
                        </a:spcAft>
                      </a:pPr>
                      <a:r>
                        <a:rPr lang="en-US" sz="1100" b="1" i="0" u="none" strike="noStrike">
                          <a:solidFill>
                            <a:srgbClr val="000000"/>
                          </a:solidFill>
                          <a:effectLst/>
                          <a:latin typeface="Arial" panose="020B0604020202020204" pitchFamily="34" charset="0"/>
                        </a:rPr>
                        <a:t>color</a:t>
                      </a:r>
                      <a:endParaRPr lang="en-US">
                        <a:effectLst/>
                      </a:endParaRPr>
                    </a:p>
                  </a:txBody>
                  <a:tcPr marL="22860" marR="22860" marT="15240" marB="15240" anchor="b">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E0E0E0"/>
                    </a:solidFill>
                  </a:tcPr>
                </a:tc>
                <a:tc>
                  <a:txBody>
                    <a:bodyPr/>
                    <a:lstStyle/>
                    <a:p>
                      <a:pPr algn="ctr" rtl="0" fontAlgn="b">
                        <a:spcBef>
                          <a:spcPts val="0"/>
                        </a:spcBef>
                        <a:spcAft>
                          <a:spcPts val="0"/>
                        </a:spcAft>
                      </a:pPr>
                      <a:r>
                        <a:rPr lang="en-US" sz="1100" b="1" i="0" u="none" strike="noStrike">
                          <a:solidFill>
                            <a:srgbClr val="000000"/>
                          </a:solidFill>
                          <a:effectLst/>
                          <a:latin typeface="Arial" panose="020B0604020202020204" pitchFamily="34" charset="0"/>
                        </a:rPr>
                        <a:t># purchased</a:t>
                      </a:r>
                      <a:endParaRPr lang="en-US">
                        <a:effectLst/>
                      </a:endParaRPr>
                    </a:p>
                  </a:txBody>
                  <a:tcPr marL="22860" marR="22860" marT="15240" marB="15240" anchor="b">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C27BA0"/>
                    </a:solidFill>
                  </a:tcPr>
                </a:tc>
                <a:tc>
                  <a:txBody>
                    <a:bodyPr/>
                    <a:lstStyle/>
                    <a:p>
                      <a:pPr algn="ctr" rtl="0" fontAlgn="b">
                        <a:spcBef>
                          <a:spcPts val="0"/>
                        </a:spcBef>
                        <a:spcAft>
                          <a:spcPts val="0"/>
                        </a:spcAft>
                      </a:pPr>
                      <a:r>
                        <a:rPr lang="en-US" sz="1100" b="1" i="0" u="none" strike="noStrike">
                          <a:solidFill>
                            <a:srgbClr val="000000"/>
                          </a:solidFill>
                          <a:effectLst/>
                          <a:latin typeface="Arial" panose="020B0604020202020204" pitchFamily="34" charset="0"/>
                        </a:rPr>
                        <a:t>Price per Pair</a:t>
                      </a:r>
                      <a:endParaRPr lang="en-US">
                        <a:effectLst/>
                      </a:endParaRPr>
                    </a:p>
                  </a:txBody>
                  <a:tcPr marL="22860" marR="22860" marT="15240" marB="15240" anchor="b">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E0E0E0"/>
                    </a:solidFill>
                  </a:tcPr>
                </a:tc>
                <a:extLst>
                  <a:ext uri="{0D108BD9-81ED-4DB2-BD59-A6C34878D82A}">
                    <a16:rowId xmlns:a16="http://schemas.microsoft.com/office/drawing/2014/main" val="880879367"/>
                  </a:ext>
                </a:extLst>
              </a:tr>
              <a:tr h="160020">
                <a:tc>
                  <a:txBody>
                    <a:bodyPr/>
                    <a:lstStyle/>
                    <a:p>
                      <a:pPr algn="ctr" rtl="0" fontAlgn="b">
                        <a:spcBef>
                          <a:spcPts val="0"/>
                        </a:spcBef>
                        <a:spcAft>
                          <a:spcPts val="0"/>
                        </a:spcAft>
                      </a:pPr>
                      <a:r>
                        <a:rPr lang="en-US" sz="1100" b="1" i="0" u="none" strike="noStrike">
                          <a:solidFill>
                            <a:srgbClr val="000000"/>
                          </a:solidFill>
                          <a:effectLst/>
                          <a:latin typeface="Arial" panose="020B0604020202020204" pitchFamily="34" charset="0"/>
                        </a:rPr>
                        <a:t>1st</a:t>
                      </a:r>
                      <a:endParaRPr lang="en-US">
                        <a:effectLst/>
                      </a:endParaRPr>
                    </a:p>
                  </a:txBody>
                  <a:tcPr marL="22860" marR="22860" marT="15240" marB="15240" anchor="b">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ctr" rtl="0" fontAlgn="b">
                        <a:spcBef>
                          <a:spcPts val="0"/>
                        </a:spcBef>
                        <a:spcAft>
                          <a:spcPts val="0"/>
                        </a:spcAft>
                      </a:pPr>
                      <a:r>
                        <a:rPr lang="en-US" sz="1100" b="0" i="0" u="none" strike="noStrike">
                          <a:solidFill>
                            <a:srgbClr val="CC4125"/>
                          </a:solidFill>
                          <a:effectLst/>
                          <a:latin typeface="Arial" panose="020B0604020202020204" pitchFamily="34" charset="0"/>
                        </a:rPr>
                        <a:t>Dawes</a:t>
                      </a:r>
                      <a:endParaRPr lang="en-US">
                        <a:effectLst/>
                      </a:endParaRPr>
                    </a:p>
                  </a:txBody>
                  <a:tcPr marL="22860" marR="22860" marT="15240" marB="15240" anchor="b">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ctr" rtl="0" fontAlgn="b">
                        <a:spcBef>
                          <a:spcPts val="0"/>
                        </a:spcBef>
                        <a:spcAft>
                          <a:spcPts val="0"/>
                        </a:spcAft>
                      </a:pPr>
                      <a:r>
                        <a:rPr lang="en-US" sz="1100" b="0" i="0" u="none" strike="noStrike">
                          <a:solidFill>
                            <a:srgbClr val="000000"/>
                          </a:solidFill>
                          <a:effectLst/>
                          <a:latin typeface="Arial" panose="020B0604020202020204" pitchFamily="34" charset="0"/>
                        </a:rPr>
                        <a:t>Driftwood Fade</a:t>
                      </a:r>
                      <a:endParaRPr lang="en-US">
                        <a:effectLst/>
                      </a:endParaRPr>
                    </a:p>
                  </a:txBody>
                  <a:tcPr marL="22860" marR="22860" marT="15240" marB="15240" anchor="b">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ctr" rtl="0" fontAlgn="b">
                        <a:spcBef>
                          <a:spcPts val="0"/>
                        </a:spcBef>
                        <a:spcAft>
                          <a:spcPts val="0"/>
                        </a:spcAft>
                      </a:pPr>
                      <a:r>
                        <a:rPr lang="en-US" sz="1100" b="0" i="0" u="none" strike="noStrike">
                          <a:solidFill>
                            <a:srgbClr val="000000"/>
                          </a:solidFill>
                          <a:effectLst/>
                          <a:latin typeface="Arial" panose="020B0604020202020204" pitchFamily="34" charset="0"/>
                        </a:rPr>
                        <a:t>63</a:t>
                      </a:r>
                      <a:endParaRPr lang="en-US">
                        <a:effectLst/>
                      </a:endParaRPr>
                    </a:p>
                  </a:txBody>
                  <a:tcPr marL="22860" marR="22860" marT="15240" marB="15240" anchor="b">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ctr" rtl="0" fontAlgn="b">
                        <a:spcBef>
                          <a:spcPts val="0"/>
                        </a:spcBef>
                        <a:spcAft>
                          <a:spcPts val="0"/>
                        </a:spcAft>
                      </a:pPr>
                      <a:r>
                        <a:rPr lang="en-US" sz="1100" b="0" i="0" u="none" strike="noStrike">
                          <a:solidFill>
                            <a:srgbClr val="000000"/>
                          </a:solidFill>
                          <a:effectLst/>
                          <a:latin typeface="Arial" panose="020B0604020202020204" pitchFamily="34" charset="0"/>
                        </a:rPr>
                        <a:t>150</a:t>
                      </a:r>
                      <a:endParaRPr lang="en-US">
                        <a:effectLst/>
                      </a:endParaRPr>
                    </a:p>
                  </a:txBody>
                  <a:tcPr marL="22860" marR="22860" marT="15240" marB="15240" anchor="b">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90585143"/>
                  </a:ext>
                </a:extLst>
              </a:tr>
              <a:tr h="160020">
                <a:tc>
                  <a:txBody>
                    <a:bodyPr/>
                    <a:lstStyle/>
                    <a:p>
                      <a:pPr algn="ctr" rtl="0" fontAlgn="b">
                        <a:spcBef>
                          <a:spcPts val="0"/>
                        </a:spcBef>
                        <a:spcAft>
                          <a:spcPts val="0"/>
                        </a:spcAft>
                      </a:pPr>
                      <a:r>
                        <a:rPr lang="en-US" sz="1100" b="1" i="0" u="none" strike="noStrike">
                          <a:solidFill>
                            <a:srgbClr val="000000"/>
                          </a:solidFill>
                          <a:effectLst/>
                          <a:latin typeface="Arial" panose="020B0604020202020204" pitchFamily="34" charset="0"/>
                        </a:rPr>
                        <a:t>2nd</a:t>
                      </a:r>
                      <a:endParaRPr lang="en-US">
                        <a:effectLst/>
                      </a:endParaRPr>
                    </a:p>
                  </a:txBody>
                  <a:tcPr marL="22860" marR="22860" marT="15240" marB="15240" anchor="b">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ctr" rtl="0" fontAlgn="b">
                        <a:spcBef>
                          <a:spcPts val="0"/>
                        </a:spcBef>
                        <a:spcAft>
                          <a:spcPts val="0"/>
                        </a:spcAft>
                      </a:pPr>
                      <a:r>
                        <a:rPr lang="en-US" sz="1100" b="0" i="0" u="none" strike="noStrike">
                          <a:solidFill>
                            <a:srgbClr val="0000FF"/>
                          </a:solidFill>
                          <a:effectLst/>
                          <a:latin typeface="Arial" panose="020B0604020202020204" pitchFamily="34" charset="0"/>
                        </a:rPr>
                        <a:t>Eugene Narrow</a:t>
                      </a:r>
                      <a:endParaRPr lang="en-US">
                        <a:effectLst/>
                      </a:endParaRPr>
                    </a:p>
                  </a:txBody>
                  <a:tcPr marL="22860" marR="22860" marT="15240" marB="15240" anchor="b">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ctr" rtl="0" fontAlgn="b">
                        <a:spcBef>
                          <a:spcPts val="0"/>
                        </a:spcBef>
                        <a:spcAft>
                          <a:spcPts val="0"/>
                        </a:spcAft>
                      </a:pPr>
                      <a:r>
                        <a:rPr lang="en-US" sz="1100" b="0" i="0" u="none" strike="noStrike">
                          <a:solidFill>
                            <a:srgbClr val="000000"/>
                          </a:solidFill>
                          <a:effectLst/>
                          <a:latin typeface="Arial" panose="020B0604020202020204" pitchFamily="34" charset="0"/>
                        </a:rPr>
                        <a:t>Rosewood Tortoise</a:t>
                      </a:r>
                      <a:endParaRPr lang="en-US">
                        <a:effectLst/>
                      </a:endParaRPr>
                    </a:p>
                  </a:txBody>
                  <a:tcPr marL="22860" marR="22860" marT="15240" marB="15240" anchor="b">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ctr" rtl="0" fontAlgn="b">
                        <a:spcBef>
                          <a:spcPts val="0"/>
                        </a:spcBef>
                        <a:spcAft>
                          <a:spcPts val="0"/>
                        </a:spcAft>
                      </a:pPr>
                      <a:r>
                        <a:rPr lang="en-US" sz="1100" b="0" i="0" u="none" strike="noStrike">
                          <a:solidFill>
                            <a:srgbClr val="000000"/>
                          </a:solidFill>
                          <a:effectLst/>
                          <a:latin typeface="Arial" panose="020B0604020202020204" pitchFamily="34" charset="0"/>
                        </a:rPr>
                        <a:t>62</a:t>
                      </a:r>
                      <a:endParaRPr lang="en-US">
                        <a:effectLst/>
                      </a:endParaRPr>
                    </a:p>
                  </a:txBody>
                  <a:tcPr marL="22860" marR="22860" marT="15240" marB="15240" anchor="b">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ctr" rtl="0" fontAlgn="b">
                        <a:spcBef>
                          <a:spcPts val="0"/>
                        </a:spcBef>
                        <a:spcAft>
                          <a:spcPts val="0"/>
                        </a:spcAft>
                      </a:pPr>
                      <a:r>
                        <a:rPr lang="en-US" sz="1100" b="0" i="0" u="none" strike="noStrike">
                          <a:solidFill>
                            <a:srgbClr val="000000"/>
                          </a:solidFill>
                          <a:effectLst/>
                          <a:latin typeface="Arial" panose="020B0604020202020204" pitchFamily="34" charset="0"/>
                        </a:rPr>
                        <a:t>95</a:t>
                      </a:r>
                      <a:endParaRPr lang="en-US">
                        <a:effectLst/>
                      </a:endParaRPr>
                    </a:p>
                  </a:txBody>
                  <a:tcPr marL="22860" marR="22860" marT="15240" marB="15240" anchor="b">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00903695"/>
                  </a:ext>
                </a:extLst>
              </a:tr>
              <a:tr h="160020">
                <a:tc>
                  <a:txBody>
                    <a:bodyPr/>
                    <a:lstStyle/>
                    <a:p>
                      <a:pPr algn="ctr" rtl="0" fontAlgn="b">
                        <a:spcBef>
                          <a:spcPts val="0"/>
                        </a:spcBef>
                        <a:spcAft>
                          <a:spcPts val="0"/>
                        </a:spcAft>
                      </a:pPr>
                      <a:r>
                        <a:rPr lang="en-US" sz="1100" b="1" i="0" u="none" strike="noStrike">
                          <a:solidFill>
                            <a:srgbClr val="000000"/>
                          </a:solidFill>
                          <a:effectLst/>
                          <a:latin typeface="Arial" panose="020B0604020202020204" pitchFamily="34" charset="0"/>
                        </a:rPr>
                        <a:t>3rd</a:t>
                      </a:r>
                      <a:endParaRPr lang="en-US">
                        <a:effectLst/>
                      </a:endParaRPr>
                    </a:p>
                  </a:txBody>
                  <a:tcPr marL="22860" marR="22860" marT="15240" marB="15240" anchor="b">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ctr" rtl="0" fontAlgn="b">
                        <a:spcBef>
                          <a:spcPts val="0"/>
                        </a:spcBef>
                        <a:spcAft>
                          <a:spcPts val="0"/>
                        </a:spcAft>
                      </a:pPr>
                      <a:r>
                        <a:rPr lang="en-US" sz="1100" b="0" i="0" u="none" strike="noStrike">
                          <a:solidFill>
                            <a:srgbClr val="0000FF"/>
                          </a:solidFill>
                          <a:effectLst/>
                          <a:latin typeface="Arial" panose="020B0604020202020204" pitchFamily="34" charset="0"/>
                        </a:rPr>
                        <a:t>Eugene Narrow</a:t>
                      </a:r>
                      <a:endParaRPr lang="en-US">
                        <a:effectLst/>
                      </a:endParaRPr>
                    </a:p>
                  </a:txBody>
                  <a:tcPr marL="22860" marR="22860" marT="15240" marB="15240" anchor="b">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ctr" rtl="0" fontAlgn="b">
                        <a:spcBef>
                          <a:spcPts val="0"/>
                        </a:spcBef>
                        <a:spcAft>
                          <a:spcPts val="0"/>
                        </a:spcAft>
                      </a:pPr>
                      <a:r>
                        <a:rPr lang="en-US" sz="1100" b="0" i="0" u="none" strike="noStrike">
                          <a:solidFill>
                            <a:srgbClr val="000000"/>
                          </a:solidFill>
                          <a:effectLst/>
                          <a:latin typeface="Arial" panose="020B0604020202020204" pitchFamily="34" charset="0"/>
                        </a:rPr>
                        <a:t>Rose Crystal</a:t>
                      </a:r>
                      <a:endParaRPr lang="en-US">
                        <a:effectLst/>
                      </a:endParaRPr>
                    </a:p>
                  </a:txBody>
                  <a:tcPr marL="22860" marR="22860" marT="15240" marB="15240" anchor="b">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ctr" rtl="0" fontAlgn="b">
                        <a:spcBef>
                          <a:spcPts val="0"/>
                        </a:spcBef>
                        <a:spcAft>
                          <a:spcPts val="0"/>
                        </a:spcAft>
                      </a:pPr>
                      <a:r>
                        <a:rPr lang="en-US" sz="1100" b="0" i="0" u="none" strike="noStrike">
                          <a:solidFill>
                            <a:srgbClr val="000000"/>
                          </a:solidFill>
                          <a:effectLst/>
                          <a:latin typeface="Arial" panose="020B0604020202020204" pitchFamily="34" charset="0"/>
                        </a:rPr>
                        <a:t>54</a:t>
                      </a:r>
                      <a:endParaRPr lang="en-US">
                        <a:effectLst/>
                      </a:endParaRPr>
                    </a:p>
                  </a:txBody>
                  <a:tcPr marL="22860" marR="22860" marT="15240" marB="15240" anchor="b">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ctr" rtl="0" fontAlgn="b">
                        <a:spcBef>
                          <a:spcPts val="0"/>
                        </a:spcBef>
                        <a:spcAft>
                          <a:spcPts val="0"/>
                        </a:spcAft>
                      </a:pPr>
                      <a:r>
                        <a:rPr lang="en-US" sz="1100" b="0" i="0" u="none" strike="noStrike">
                          <a:solidFill>
                            <a:srgbClr val="000000"/>
                          </a:solidFill>
                          <a:effectLst/>
                          <a:latin typeface="Arial" panose="020B0604020202020204" pitchFamily="34" charset="0"/>
                        </a:rPr>
                        <a:t>95</a:t>
                      </a:r>
                      <a:endParaRPr lang="en-US">
                        <a:effectLst/>
                      </a:endParaRPr>
                    </a:p>
                  </a:txBody>
                  <a:tcPr marL="22860" marR="22860" marT="15240" marB="15240" anchor="b">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67809470"/>
                  </a:ext>
                </a:extLst>
              </a:tr>
              <a:tr h="160020">
                <a:tc>
                  <a:txBody>
                    <a:bodyPr/>
                    <a:lstStyle/>
                    <a:p>
                      <a:pPr algn="ctr" rtl="0" fontAlgn="b">
                        <a:spcBef>
                          <a:spcPts val="0"/>
                        </a:spcBef>
                        <a:spcAft>
                          <a:spcPts val="0"/>
                        </a:spcAft>
                      </a:pPr>
                      <a:r>
                        <a:rPr lang="en-US" sz="1100" b="1" i="0" u="none" strike="noStrike">
                          <a:solidFill>
                            <a:srgbClr val="000000"/>
                          </a:solidFill>
                          <a:effectLst/>
                          <a:latin typeface="Arial" panose="020B0604020202020204" pitchFamily="34" charset="0"/>
                        </a:rPr>
                        <a:t>4th</a:t>
                      </a:r>
                      <a:endParaRPr lang="en-US">
                        <a:effectLst/>
                      </a:endParaRPr>
                    </a:p>
                  </a:txBody>
                  <a:tcPr marL="22860" marR="22860" marT="15240" marB="15240" anchor="b">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ctr" rtl="0" fontAlgn="b">
                        <a:spcBef>
                          <a:spcPts val="0"/>
                        </a:spcBef>
                        <a:spcAft>
                          <a:spcPts val="0"/>
                        </a:spcAft>
                      </a:pPr>
                      <a:r>
                        <a:rPr lang="en-US" sz="1100" b="0" i="0" u="none" strike="noStrike">
                          <a:solidFill>
                            <a:srgbClr val="FF9900"/>
                          </a:solidFill>
                          <a:effectLst/>
                          <a:latin typeface="Arial" panose="020B0604020202020204" pitchFamily="34" charset="0"/>
                        </a:rPr>
                        <a:t>Brady</a:t>
                      </a:r>
                      <a:endParaRPr lang="en-US">
                        <a:effectLst/>
                      </a:endParaRPr>
                    </a:p>
                  </a:txBody>
                  <a:tcPr marL="22860" marR="22860" marT="15240" marB="15240" anchor="b">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ctr" rtl="0" fontAlgn="b">
                        <a:spcBef>
                          <a:spcPts val="0"/>
                        </a:spcBef>
                        <a:spcAft>
                          <a:spcPts val="0"/>
                        </a:spcAft>
                      </a:pPr>
                      <a:r>
                        <a:rPr lang="en-US" sz="1100" b="0" i="0" u="none" strike="noStrike">
                          <a:solidFill>
                            <a:srgbClr val="000000"/>
                          </a:solidFill>
                          <a:effectLst/>
                          <a:latin typeface="Arial" panose="020B0604020202020204" pitchFamily="34" charset="0"/>
                        </a:rPr>
                        <a:t>Layered Tortoise Matte</a:t>
                      </a:r>
                      <a:endParaRPr lang="en-US">
                        <a:effectLst/>
                      </a:endParaRPr>
                    </a:p>
                  </a:txBody>
                  <a:tcPr marL="22860" marR="22860" marT="15240" marB="15240" anchor="b">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ctr" rtl="0" fontAlgn="b">
                        <a:spcBef>
                          <a:spcPts val="0"/>
                        </a:spcBef>
                        <a:spcAft>
                          <a:spcPts val="0"/>
                        </a:spcAft>
                      </a:pPr>
                      <a:r>
                        <a:rPr lang="en-US" sz="1100" b="0" i="0" u="none" strike="noStrike">
                          <a:solidFill>
                            <a:srgbClr val="000000"/>
                          </a:solidFill>
                          <a:effectLst/>
                          <a:latin typeface="Arial" panose="020B0604020202020204" pitchFamily="34" charset="0"/>
                        </a:rPr>
                        <a:t>52</a:t>
                      </a:r>
                      <a:endParaRPr lang="en-US">
                        <a:effectLst/>
                      </a:endParaRPr>
                    </a:p>
                  </a:txBody>
                  <a:tcPr marL="22860" marR="22860" marT="15240" marB="15240" anchor="b">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ctr" rtl="0" fontAlgn="b">
                        <a:spcBef>
                          <a:spcPts val="0"/>
                        </a:spcBef>
                        <a:spcAft>
                          <a:spcPts val="0"/>
                        </a:spcAft>
                      </a:pPr>
                      <a:r>
                        <a:rPr lang="en-US" sz="1100" b="0" i="0" u="none" strike="noStrike">
                          <a:solidFill>
                            <a:srgbClr val="000000"/>
                          </a:solidFill>
                          <a:effectLst/>
                          <a:latin typeface="Arial" panose="020B0604020202020204" pitchFamily="34" charset="0"/>
                        </a:rPr>
                        <a:t>95</a:t>
                      </a:r>
                      <a:endParaRPr lang="en-US">
                        <a:effectLst/>
                      </a:endParaRPr>
                    </a:p>
                  </a:txBody>
                  <a:tcPr marL="22860" marR="22860" marT="15240" marB="15240" anchor="b">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22667366"/>
                  </a:ext>
                </a:extLst>
              </a:tr>
              <a:tr h="160020">
                <a:tc>
                  <a:txBody>
                    <a:bodyPr/>
                    <a:lstStyle/>
                    <a:p>
                      <a:pPr algn="ctr" rtl="0" fontAlgn="b">
                        <a:spcBef>
                          <a:spcPts val="0"/>
                        </a:spcBef>
                        <a:spcAft>
                          <a:spcPts val="0"/>
                        </a:spcAft>
                      </a:pPr>
                      <a:r>
                        <a:rPr lang="en-US" sz="1100" b="1" i="0" u="none" strike="noStrike">
                          <a:solidFill>
                            <a:srgbClr val="000000"/>
                          </a:solidFill>
                          <a:effectLst/>
                          <a:latin typeface="Arial" panose="020B0604020202020204" pitchFamily="34" charset="0"/>
                        </a:rPr>
                        <a:t>5th</a:t>
                      </a:r>
                      <a:endParaRPr lang="en-US">
                        <a:effectLst/>
                      </a:endParaRPr>
                    </a:p>
                  </a:txBody>
                  <a:tcPr marL="22860" marR="22860" marT="15240" marB="15240" anchor="b">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ctr" rtl="0" fontAlgn="b">
                        <a:spcBef>
                          <a:spcPts val="0"/>
                        </a:spcBef>
                        <a:spcAft>
                          <a:spcPts val="0"/>
                        </a:spcAft>
                      </a:pPr>
                      <a:r>
                        <a:rPr lang="en-US" sz="1100" b="0" i="0" u="none" strike="noStrike">
                          <a:solidFill>
                            <a:srgbClr val="6AA84F"/>
                          </a:solidFill>
                          <a:effectLst/>
                          <a:latin typeface="Arial" panose="020B0604020202020204" pitchFamily="34" charset="0"/>
                        </a:rPr>
                        <a:t>Olive</a:t>
                      </a:r>
                      <a:endParaRPr lang="en-US">
                        <a:effectLst/>
                      </a:endParaRPr>
                    </a:p>
                  </a:txBody>
                  <a:tcPr marL="22860" marR="22860" marT="15240" marB="15240" anchor="b">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ctr" rtl="0" fontAlgn="b">
                        <a:spcBef>
                          <a:spcPts val="0"/>
                        </a:spcBef>
                        <a:spcAft>
                          <a:spcPts val="0"/>
                        </a:spcAft>
                      </a:pPr>
                      <a:r>
                        <a:rPr lang="en-US" sz="1100" b="0" i="0" u="none" strike="noStrike">
                          <a:solidFill>
                            <a:srgbClr val="000000"/>
                          </a:solidFill>
                          <a:effectLst/>
                          <a:latin typeface="Arial" panose="020B0604020202020204" pitchFamily="34" charset="0"/>
                        </a:rPr>
                        <a:t>Pearled Tortoise</a:t>
                      </a:r>
                      <a:endParaRPr lang="en-US">
                        <a:effectLst/>
                      </a:endParaRPr>
                    </a:p>
                  </a:txBody>
                  <a:tcPr marL="22860" marR="22860" marT="15240" marB="15240" anchor="b">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ctr" rtl="0" fontAlgn="b">
                        <a:spcBef>
                          <a:spcPts val="0"/>
                        </a:spcBef>
                        <a:spcAft>
                          <a:spcPts val="0"/>
                        </a:spcAft>
                      </a:pPr>
                      <a:r>
                        <a:rPr lang="en-US" sz="1100" b="0" i="0" u="none" strike="noStrike">
                          <a:solidFill>
                            <a:srgbClr val="000000"/>
                          </a:solidFill>
                          <a:effectLst/>
                          <a:latin typeface="Arial" panose="020B0604020202020204" pitchFamily="34" charset="0"/>
                        </a:rPr>
                        <a:t>50</a:t>
                      </a:r>
                      <a:endParaRPr lang="en-US">
                        <a:effectLst/>
                      </a:endParaRPr>
                    </a:p>
                  </a:txBody>
                  <a:tcPr marL="22860" marR="22860" marT="15240" marB="15240" anchor="b">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ctr" rtl="0" fontAlgn="b">
                        <a:spcBef>
                          <a:spcPts val="0"/>
                        </a:spcBef>
                        <a:spcAft>
                          <a:spcPts val="0"/>
                        </a:spcAft>
                      </a:pPr>
                      <a:r>
                        <a:rPr lang="en-US" sz="1100" b="0" i="0" u="none" strike="noStrike">
                          <a:solidFill>
                            <a:srgbClr val="000000"/>
                          </a:solidFill>
                          <a:effectLst/>
                          <a:latin typeface="Arial" panose="020B0604020202020204" pitchFamily="34" charset="0"/>
                        </a:rPr>
                        <a:t>95</a:t>
                      </a:r>
                      <a:endParaRPr lang="en-US">
                        <a:effectLst/>
                      </a:endParaRPr>
                    </a:p>
                  </a:txBody>
                  <a:tcPr marL="22860" marR="22860" marT="15240" marB="15240" anchor="b">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63517578"/>
                  </a:ext>
                </a:extLst>
              </a:tr>
              <a:tr h="160020">
                <a:tc>
                  <a:txBody>
                    <a:bodyPr/>
                    <a:lstStyle/>
                    <a:p>
                      <a:pPr algn="ctr" rtl="0" fontAlgn="b">
                        <a:spcBef>
                          <a:spcPts val="0"/>
                        </a:spcBef>
                        <a:spcAft>
                          <a:spcPts val="0"/>
                        </a:spcAft>
                      </a:pPr>
                      <a:r>
                        <a:rPr lang="en-US" sz="1100" b="1" i="0" u="none" strike="noStrike">
                          <a:solidFill>
                            <a:srgbClr val="000000"/>
                          </a:solidFill>
                          <a:effectLst/>
                          <a:latin typeface="Arial" panose="020B0604020202020204" pitchFamily="34" charset="0"/>
                        </a:rPr>
                        <a:t>6th</a:t>
                      </a:r>
                      <a:endParaRPr lang="en-US">
                        <a:effectLst/>
                      </a:endParaRPr>
                    </a:p>
                  </a:txBody>
                  <a:tcPr marL="22860" marR="22860" marT="15240" marB="15240" anchor="b">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ctr" rtl="0" fontAlgn="b">
                        <a:spcBef>
                          <a:spcPts val="0"/>
                        </a:spcBef>
                        <a:spcAft>
                          <a:spcPts val="0"/>
                        </a:spcAft>
                      </a:pPr>
                      <a:r>
                        <a:rPr lang="en-US" sz="1100" b="0" i="0" u="none" strike="noStrike">
                          <a:solidFill>
                            <a:srgbClr val="CC4125"/>
                          </a:solidFill>
                          <a:effectLst/>
                          <a:latin typeface="Arial" panose="020B0604020202020204" pitchFamily="34" charset="0"/>
                        </a:rPr>
                        <a:t>Dawes</a:t>
                      </a:r>
                      <a:endParaRPr lang="en-US">
                        <a:effectLst/>
                      </a:endParaRPr>
                    </a:p>
                  </a:txBody>
                  <a:tcPr marL="22860" marR="22860" marT="15240" marB="15240" anchor="b">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ctr" rtl="0" fontAlgn="b">
                        <a:spcBef>
                          <a:spcPts val="0"/>
                        </a:spcBef>
                        <a:spcAft>
                          <a:spcPts val="0"/>
                        </a:spcAft>
                      </a:pPr>
                      <a:r>
                        <a:rPr lang="en-US" sz="1100" b="0" i="0" u="none" strike="noStrike">
                          <a:solidFill>
                            <a:srgbClr val="000000"/>
                          </a:solidFill>
                          <a:effectLst/>
                          <a:latin typeface="Arial" panose="020B0604020202020204" pitchFamily="34" charset="0"/>
                        </a:rPr>
                        <a:t>Jet Black</a:t>
                      </a:r>
                      <a:endParaRPr lang="en-US">
                        <a:effectLst/>
                      </a:endParaRPr>
                    </a:p>
                  </a:txBody>
                  <a:tcPr marL="22860" marR="22860" marT="15240" marB="15240" anchor="b">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ctr" rtl="0" fontAlgn="b">
                        <a:spcBef>
                          <a:spcPts val="0"/>
                        </a:spcBef>
                        <a:spcAft>
                          <a:spcPts val="0"/>
                        </a:spcAft>
                      </a:pPr>
                      <a:r>
                        <a:rPr lang="en-US" sz="1100" b="0" i="0" u="none" strike="noStrike">
                          <a:solidFill>
                            <a:srgbClr val="000000"/>
                          </a:solidFill>
                          <a:effectLst/>
                          <a:latin typeface="Arial" panose="020B0604020202020204" pitchFamily="34" charset="0"/>
                        </a:rPr>
                        <a:t>44</a:t>
                      </a:r>
                      <a:endParaRPr lang="en-US">
                        <a:effectLst/>
                      </a:endParaRPr>
                    </a:p>
                  </a:txBody>
                  <a:tcPr marL="22860" marR="22860" marT="15240" marB="15240" anchor="b">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ctr" rtl="0" fontAlgn="b">
                        <a:spcBef>
                          <a:spcPts val="0"/>
                        </a:spcBef>
                        <a:spcAft>
                          <a:spcPts val="0"/>
                        </a:spcAft>
                      </a:pPr>
                      <a:r>
                        <a:rPr lang="en-US" sz="1100" b="0" i="0" u="none" strike="noStrike">
                          <a:solidFill>
                            <a:srgbClr val="000000"/>
                          </a:solidFill>
                          <a:effectLst/>
                          <a:latin typeface="Arial" panose="020B0604020202020204" pitchFamily="34" charset="0"/>
                        </a:rPr>
                        <a:t>150</a:t>
                      </a:r>
                      <a:endParaRPr lang="en-US">
                        <a:effectLst/>
                      </a:endParaRPr>
                    </a:p>
                  </a:txBody>
                  <a:tcPr marL="22860" marR="22860" marT="15240" marB="15240" anchor="b">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71367475"/>
                  </a:ext>
                </a:extLst>
              </a:tr>
              <a:tr h="160020">
                <a:tc>
                  <a:txBody>
                    <a:bodyPr/>
                    <a:lstStyle/>
                    <a:p>
                      <a:pPr algn="ctr" rtl="0" fontAlgn="b">
                        <a:spcBef>
                          <a:spcPts val="0"/>
                        </a:spcBef>
                        <a:spcAft>
                          <a:spcPts val="0"/>
                        </a:spcAft>
                      </a:pPr>
                      <a:r>
                        <a:rPr lang="en-US" sz="1100" b="1" i="0" u="none" strike="noStrike">
                          <a:solidFill>
                            <a:srgbClr val="000000"/>
                          </a:solidFill>
                          <a:effectLst/>
                          <a:latin typeface="Arial" panose="020B0604020202020204" pitchFamily="34" charset="0"/>
                        </a:rPr>
                        <a:t>7th</a:t>
                      </a:r>
                      <a:endParaRPr lang="en-US">
                        <a:effectLst/>
                      </a:endParaRPr>
                    </a:p>
                  </a:txBody>
                  <a:tcPr marL="22860" marR="22860" marT="15240" marB="15240" anchor="b">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ctr" rtl="0" fontAlgn="b">
                        <a:spcBef>
                          <a:spcPts val="0"/>
                        </a:spcBef>
                        <a:spcAft>
                          <a:spcPts val="0"/>
                        </a:spcAft>
                      </a:pPr>
                      <a:r>
                        <a:rPr lang="en-US" sz="1100" b="0" i="0" u="none" strike="noStrike">
                          <a:solidFill>
                            <a:srgbClr val="FF00FF"/>
                          </a:solidFill>
                          <a:effectLst/>
                          <a:latin typeface="Arial" panose="020B0604020202020204" pitchFamily="34" charset="0"/>
                        </a:rPr>
                        <a:t>Lucy</a:t>
                      </a:r>
                      <a:endParaRPr lang="en-US">
                        <a:effectLst/>
                      </a:endParaRPr>
                    </a:p>
                  </a:txBody>
                  <a:tcPr marL="22860" marR="22860" marT="15240" marB="15240" anchor="b">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ctr" rtl="0" fontAlgn="b">
                        <a:spcBef>
                          <a:spcPts val="0"/>
                        </a:spcBef>
                        <a:spcAft>
                          <a:spcPts val="0"/>
                        </a:spcAft>
                      </a:pPr>
                      <a:r>
                        <a:rPr lang="en-US" sz="1100" b="0" i="0" u="none" strike="noStrike">
                          <a:solidFill>
                            <a:srgbClr val="000000"/>
                          </a:solidFill>
                          <a:effectLst/>
                          <a:latin typeface="Arial" panose="020B0604020202020204" pitchFamily="34" charset="0"/>
                        </a:rPr>
                        <a:t>Elderflower Crystal</a:t>
                      </a:r>
                      <a:endParaRPr lang="en-US">
                        <a:effectLst/>
                      </a:endParaRPr>
                    </a:p>
                  </a:txBody>
                  <a:tcPr marL="22860" marR="22860" marT="15240" marB="15240" anchor="b">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ctr" rtl="0" fontAlgn="b">
                        <a:spcBef>
                          <a:spcPts val="0"/>
                        </a:spcBef>
                        <a:spcAft>
                          <a:spcPts val="0"/>
                        </a:spcAft>
                      </a:pPr>
                      <a:r>
                        <a:rPr lang="en-US" sz="1100" b="0" i="0" u="none" strike="noStrike">
                          <a:solidFill>
                            <a:srgbClr val="000000"/>
                          </a:solidFill>
                          <a:effectLst/>
                          <a:latin typeface="Arial" panose="020B0604020202020204" pitchFamily="34" charset="0"/>
                        </a:rPr>
                        <a:t>44</a:t>
                      </a:r>
                      <a:endParaRPr lang="en-US">
                        <a:effectLst/>
                      </a:endParaRPr>
                    </a:p>
                  </a:txBody>
                  <a:tcPr marL="22860" marR="22860" marT="15240" marB="15240" anchor="b">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ctr" rtl="0" fontAlgn="b">
                        <a:spcBef>
                          <a:spcPts val="0"/>
                        </a:spcBef>
                        <a:spcAft>
                          <a:spcPts val="0"/>
                        </a:spcAft>
                      </a:pPr>
                      <a:r>
                        <a:rPr lang="en-US" sz="1100" b="0" i="0" u="none" strike="noStrike">
                          <a:solidFill>
                            <a:srgbClr val="000000"/>
                          </a:solidFill>
                          <a:effectLst/>
                          <a:latin typeface="Arial" panose="020B0604020202020204" pitchFamily="34" charset="0"/>
                        </a:rPr>
                        <a:t>150</a:t>
                      </a:r>
                      <a:endParaRPr lang="en-US">
                        <a:effectLst/>
                      </a:endParaRPr>
                    </a:p>
                  </a:txBody>
                  <a:tcPr marL="22860" marR="22860" marT="15240" marB="15240" anchor="b">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93344317"/>
                  </a:ext>
                </a:extLst>
              </a:tr>
              <a:tr h="160020">
                <a:tc>
                  <a:txBody>
                    <a:bodyPr/>
                    <a:lstStyle/>
                    <a:p>
                      <a:pPr algn="ctr" rtl="0" fontAlgn="b">
                        <a:spcBef>
                          <a:spcPts val="0"/>
                        </a:spcBef>
                        <a:spcAft>
                          <a:spcPts val="0"/>
                        </a:spcAft>
                      </a:pPr>
                      <a:r>
                        <a:rPr lang="en-US" sz="1100" b="1" i="0" u="none" strike="noStrike">
                          <a:solidFill>
                            <a:srgbClr val="000000"/>
                          </a:solidFill>
                          <a:effectLst/>
                          <a:latin typeface="Arial" panose="020B0604020202020204" pitchFamily="34" charset="0"/>
                        </a:rPr>
                        <a:t>8th</a:t>
                      </a:r>
                      <a:endParaRPr lang="en-US">
                        <a:effectLst/>
                      </a:endParaRPr>
                    </a:p>
                  </a:txBody>
                  <a:tcPr marL="22860" marR="22860" marT="15240" marB="15240" anchor="b">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ctr" rtl="0" fontAlgn="b">
                        <a:spcBef>
                          <a:spcPts val="0"/>
                        </a:spcBef>
                        <a:spcAft>
                          <a:spcPts val="0"/>
                        </a:spcAft>
                      </a:pPr>
                      <a:r>
                        <a:rPr lang="en-US" sz="1100" b="0" i="0" u="none" strike="noStrike">
                          <a:solidFill>
                            <a:srgbClr val="FF9900"/>
                          </a:solidFill>
                          <a:effectLst/>
                          <a:latin typeface="Arial" panose="020B0604020202020204" pitchFamily="34" charset="0"/>
                        </a:rPr>
                        <a:t>Brady</a:t>
                      </a:r>
                      <a:endParaRPr lang="en-US">
                        <a:effectLst/>
                      </a:endParaRPr>
                    </a:p>
                  </a:txBody>
                  <a:tcPr marL="22860" marR="22860" marT="15240" marB="15240" anchor="b">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ctr" rtl="0" fontAlgn="b">
                        <a:spcBef>
                          <a:spcPts val="0"/>
                        </a:spcBef>
                        <a:spcAft>
                          <a:spcPts val="0"/>
                        </a:spcAft>
                      </a:pPr>
                      <a:r>
                        <a:rPr lang="en-US" sz="1100" b="0" i="0" u="none" strike="noStrike">
                          <a:solidFill>
                            <a:srgbClr val="000000"/>
                          </a:solidFill>
                          <a:effectLst/>
                          <a:latin typeface="Arial" panose="020B0604020202020204" pitchFamily="34" charset="0"/>
                        </a:rPr>
                        <a:t>Sea Glass Gray</a:t>
                      </a:r>
                      <a:endParaRPr lang="en-US">
                        <a:effectLst/>
                      </a:endParaRPr>
                    </a:p>
                  </a:txBody>
                  <a:tcPr marL="22860" marR="22860" marT="15240" marB="15240" anchor="b">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ctr" rtl="0" fontAlgn="b">
                        <a:spcBef>
                          <a:spcPts val="0"/>
                        </a:spcBef>
                        <a:spcAft>
                          <a:spcPts val="0"/>
                        </a:spcAft>
                      </a:pPr>
                      <a:r>
                        <a:rPr lang="en-US" sz="1100" b="0" i="0" u="none" strike="noStrike">
                          <a:solidFill>
                            <a:srgbClr val="000000"/>
                          </a:solidFill>
                          <a:effectLst/>
                          <a:latin typeface="Arial" panose="020B0604020202020204" pitchFamily="34" charset="0"/>
                        </a:rPr>
                        <a:t>43</a:t>
                      </a:r>
                      <a:endParaRPr lang="en-US">
                        <a:effectLst/>
                      </a:endParaRPr>
                    </a:p>
                  </a:txBody>
                  <a:tcPr marL="22860" marR="22860" marT="15240" marB="15240" anchor="b">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ctr" rtl="0" fontAlgn="b">
                        <a:spcBef>
                          <a:spcPts val="0"/>
                        </a:spcBef>
                        <a:spcAft>
                          <a:spcPts val="0"/>
                        </a:spcAft>
                      </a:pPr>
                      <a:r>
                        <a:rPr lang="en-US" sz="1100" b="0" i="0" u="none" strike="noStrike">
                          <a:solidFill>
                            <a:srgbClr val="000000"/>
                          </a:solidFill>
                          <a:effectLst/>
                          <a:latin typeface="Arial" panose="020B0604020202020204" pitchFamily="34" charset="0"/>
                        </a:rPr>
                        <a:t>95</a:t>
                      </a:r>
                      <a:endParaRPr lang="en-US">
                        <a:effectLst/>
                      </a:endParaRPr>
                    </a:p>
                  </a:txBody>
                  <a:tcPr marL="22860" marR="22860" marT="15240" marB="15240" anchor="b">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06138369"/>
                  </a:ext>
                </a:extLst>
              </a:tr>
              <a:tr h="160020">
                <a:tc>
                  <a:txBody>
                    <a:bodyPr/>
                    <a:lstStyle/>
                    <a:p>
                      <a:pPr algn="ctr" rtl="0" fontAlgn="b">
                        <a:spcBef>
                          <a:spcPts val="0"/>
                        </a:spcBef>
                        <a:spcAft>
                          <a:spcPts val="0"/>
                        </a:spcAft>
                      </a:pPr>
                      <a:r>
                        <a:rPr lang="en-US" sz="1100" b="1" i="0" u="none" strike="noStrike">
                          <a:solidFill>
                            <a:srgbClr val="000000"/>
                          </a:solidFill>
                          <a:effectLst/>
                          <a:latin typeface="Arial" panose="020B0604020202020204" pitchFamily="34" charset="0"/>
                        </a:rPr>
                        <a:t>9th</a:t>
                      </a:r>
                      <a:endParaRPr lang="en-US">
                        <a:effectLst/>
                      </a:endParaRPr>
                    </a:p>
                  </a:txBody>
                  <a:tcPr marL="22860" marR="22860" marT="15240" marB="15240" anchor="b">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ctr" rtl="0" fontAlgn="b">
                        <a:spcBef>
                          <a:spcPts val="0"/>
                        </a:spcBef>
                        <a:spcAft>
                          <a:spcPts val="0"/>
                        </a:spcAft>
                      </a:pPr>
                      <a:r>
                        <a:rPr lang="en-US" sz="1100" b="0" i="0" u="none" strike="noStrike">
                          <a:solidFill>
                            <a:srgbClr val="FF00FF"/>
                          </a:solidFill>
                          <a:effectLst/>
                          <a:latin typeface="Arial" panose="020B0604020202020204" pitchFamily="34" charset="0"/>
                        </a:rPr>
                        <a:t>Lucy</a:t>
                      </a:r>
                      <a:endParaRPr lang="en-US">
                        <a:effectLst/>
                      </a:endParaRPr>
                    </a:p>
                  </a:txBody>
                  <a:tcPr marL="22860" marR="22860" marT="15240" marB="15240" anchor="b">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ctr" rtl="0" fontAlgn="b">
                        <a:spcBef>
                          <a:spcPts val="0"/>
                        </a:spcBef>
                        <a:spcAft>
                          <a:spcPts val="0"/>
                        </a:spcAft>
                      </a:pPr>
                      <a:r>
                        <a:rPr lang="en-US" sz="1100" b="0" i="0" u="none" strike="noStrike">
                          <a:solidFill>
                            <a:srgbClr val="000000"/>
                          </a:solidFill>
                          <a:effectLst/>
                          <a:latin typeface="Arial" panose="020B0604020202020204" pitchFamily="34" charset="0"/>
                        </a:rPr>
                        <a:t>Jet Black</a:t>
                      </a:r>
                      <a:endParaRPr lang="en-US">
                        <a:effectLst/>
                      </a:endParaRPr>
                    </a:p>
                  </a:txBody>
                  <a:tcPr marL="22860" marR="22860" marT="15240" marB="15240" anchor="b">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ctr" rtl="0" fontAlgn="b">
                        <a:spcBef>
                          <a:spcPts val="0"/>
                        </a:spcBef>
                        <a:spcAft>
                          <a:spcPts val="0"/>
                        </a:spcAft>
                      </a:pPr>
                      <a:r>
                        <a:rPr lang="en-US" sz="1100" b="0" i="0" u="none" strike="noStrike">
                          <a:solidFill>
                            <a:srgbClr val="000000"/>
                          </a:solidFill>
                          <a:effectLst/>
                          <a:latin typeface="Arial" panose="020B0604020202020204" pitchFamily="34" charset="0"/>
                        </a:rPr>
                        <a:t>42</a:t>
                      </a:r>
                      <a:endParaRPr lang="en-US">
                        <a:effectLst/>
                      </a:endParaRPr>
                    </a:p>
                  </a:txBody>
                  <a:tcPr marL="22860" marR="22860" marT="15240" marB="15240" anchor="b">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ctr" rtl="0" fontAlgn="b">
                        <a:spcBef>
                          <a:spcPts val="0"/>
                        </a:spcBef>
                        <a:spcAft>
                          <a:spcPts val="0"/>
                        </a:spcAft>
                      </a:pPr>
                      <a:r>
                        <a:rPr lang="en-US" sz="1100" b="0" i="0" u="none" strike="noStrike">
                          <a:solidFill>
                            <a:srgbClr val="000000"/>
                          </a:solidFill>
                          <a:effectLst/>
                          <a:latin typeface="Arial" panose="020B0604020202020204" pitchFamily="34" charset="0"/>
                        </a:rPr>
                        <a:t>150</a:t>
                      </a:r>
                      <a:endParaRPr lang="en-US">
                        <a:effectLst/>
                      </a:endParaRPr>
                    </a:p>
                  </a:txBody>
                  <a:tcPr marL="22860" marR="22860" marT="15240" marB="15240" anchor="b">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00444372"/>
                  </a:ext>
                </a:extLst>
              </a:tr>
              <a:tr h="160020">
                <a:tc>
                  <a:txBody>
                    <a:bodyPr/>
                    <a:lstStyle/>
                    <a:p>
                      <a:pPr algn="ctr" rtl="0" fontAlgn="b">
                        <a:spcBef>
                          <a:spcPts val="0"/>
                        </a:spcBef>
                        <a:spcAft>
                          <a:spcPts val="0"/>
                        </a:spcAft>
                      </a:pPr>
                      <a:r>
                        <a:rPr lang="en-US" sz="1100" b="1" i="0" u="none" strike="noStrike">
                          <a:solidFill>
                            <a:srgbClr val="000000"/>
                          </a:solidFill>
                          <a:effectLst/>
                          <a:latin typeface="Arial" panose="020B0604020202020204" pitchFamily="34" charset="0"/>
                        </a:rPr>
                        <a:t>10th</a:t>
                      </a:r>
                      <a:endParaRPr lang="en-US">
                        <a:effectLst/>
                      </a:endParaRPr>
                    </a:p>
                  </a:txBody>
                  <a:tcPr marL="22860" marR="22860" marT="15240" marB="15240" anchor="b">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ctr" rtl="0" fontAlgn="b">
                        <a:spcBef>
                          <a:spcPts val="0"/>
                        </a:spcBef>
                        <a:spcAft>
                          <a:spcPts val="0"/>
                        </a:spcAft>
                      </a:pPr>
                      <a:r>
                        <a:rPr lang="en-US" sz="1100" b="0" i="0" u="none" strike="noStrike">
                          <a:solidFill>
                            <a:srgbClr val="8E7CC3"/>
                          </a:solidFill>
                          <a:effectLst/>
                          <a:latin typeface="Arial" panose="020B0604020202020204" pitchFamily="34" charset="0"/>
                        </a:rPr>
                        <a:t>Monocle</a:t>
                      </a:r>
                      <a:endParaRPr lang="en-US">
                        <a:effectLst/>
                      </a:endParaRPr>
                    </a:p>
                  </a:txBody>
                  <a:tcPr marL="22860" marR="22860" marT="15240" marB="15240" anchor="b">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ctr" rtl="0" fontAlgn="b">
                        <a:spcBef>
                          <a:spcPts val="0"/>
                        </a:spcBef>
                        <a:spcAft>
                          <a:spcPts val="0"/>
                        </a:spcAft>
                      </a:pPr>
                      <a:r>
                        <a:rPr lang="en-US" sz="1100" b="0" i="0" u="none" strike="noStrike">
                          <a:solidFill>
                            <a:srgbClr val="000000"/>
                          </a:solidFill>
                          <a:effectLst/>
                          <a:latin typeface="Arial" panose="020B0604020202020204" pitchFamily="34" charset="0"/>
                        </a:rPr>
                        <a:t>Endangered Tortoise</a:t>
                      </a:r>
                      <a:endParaRPr lang="en-US">
                        <a:effectLst/>
                      </a:endParaRPr>
                    </a:p>
                  </a:txBody>
                  <a:tcPr marL="22860" marR="22860" marT="15240" marB="15240" anchor="b">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ctr" rtl="0" fontAlgn="b">
                        <a:spcBef>
                          <a:spcPts val="0"/>
                        </a:spcBef>
                        <a:spcAft>
                          <a:spcPts val="0"/>
                        </a:spcAft>
                      </a:pPr>
                      <a:r>
                        <a:rPr lang="en-US" sz="1100" b="0" i="0" u="none" strike="noStrike">
                          <a:solidFill>
                            <a:srgbClr val="000000"/>
                          </a:solidFill>
                          <a:effectLst/>
                          <a:latin typeface="Arial" panose="020B0604020202020204" pitchFamily="34" charset="0"/>
                        </a:rPr>
                        <a:t>41</a:t>
                      </a:r>
                      <a:endParaRPr lang="en-US">
                        <a:effectLst/>
                      </a:endParaRPr>
                    </a:p>
                  </a:txBody>
                  <a:tcPr marL="22860" marR="22860" marT="15240" marB="15240" anchor="b">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ctr" rtl="0" fontAlgn="b">
                        <a:spcBef>
                          <a:spcPts val="0"/>
                        </a:spcBef>
                        <a:spcAft>
                          <a:spcPts val="0"/>
                        </a:spcAft>
                      </a:pPr>
                      <a:r>
                        <a:rPr lang="en-US" sz="1100" b="0" i="0" u="none" strike="noStrike" dirty="0">
                          <a:solidFill>
                            <a:srgbClr val="000000"/>
                          </a:solidFill>
                          <a:effectLst/>
                          <a:latin typeface="Arial" panose="020B0604020202020204" pitchFamily="34" charset="0"/>
                        </a:rPr>
                        <a:t>50</a:t>
                      </a:r>
                      <a:endParaRPr lang="en-US" dirty="0">
                        <a:effectLst/>
                      </a:endParaRPr>
                    </a:p>
                  </a:txBody>
                  <a:tcPr marL="22860" marR="22860" marT="15240" marB="15240" anchor="b">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78827073"/>
                  </a:ext>
                </a:extLst>
              </a:tr>
            </a:tbl>
          </a:graphicData>
        </a:graphic>
      </p:graphicFrame>
      <p:sp>
        <p:nvSpPr>
          <p:cNvPr id="3" name="Rectangle 1">
            <a:extLst>
              <a:ext uri="{FF2B5EF4-FFF2-40B4-BE49-F238E27FC236}">
                <a16:creationId xmlns:a16="http://schemas.microsoft.com/office/drawing/2014/main" id="{8AAE0E6A-2992-4D87-88B1-930CB5CED019}"/>
              </a:ext>
            </a:extLst>
          </p:cNvPr>
          <p:cNvSpPr>
            <a:spLocks noChangeArrowheads="1"/>
          </p:cNvSpPr>
          <p:nvPr/>
        </p:nvSpPr>
        <p:spPr bwMode="auto">
          <a:xfrm>
            <a:off x="316230" y="171831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8" name="Picture 7" descr="A screen shot of a social media post&#10;&#10;Description automatically generated">
            <a:extLst>
              <a:ext uri="{FF2B5EF4-FFF2-40B4-BE49-F238E27FC236}">
                <a16:creationId xmlns:a16="http://schemas.microsoft.com/office/drawing/2014/main" id="{755E6D91-4EF8-4A66-95C2-69A13B5ECF4E}"/>
              </a:ext>
            </a:extLst>
          </p:cNvPr>
          <p:cNvPicPr>
            <a:picLocks noChangeAspect="1"/>
          </p:cNvPicPr>
          <p:nvPr/>
        </p:nvPicPr>
        <p:blipFill>
          <a:blip r:embed="rId3"/>
          <a:stretch>
            <a:fillRect/>
          </a:stretch>
        </p:blipFill>
        <p:spPr>
          <a:xfrm>
            <a:off x="5651347" y="1154314"/>
            <a:ext cx="3312465" cy="2305166"/>
          </a:xfrm>
          <a:prstGeom prst="rect">
            <a:avLst/>
          </a:prstGeom>
        </p:spPr>
      </p:pic>
    </p:spTree>
    <p:extLst>
      <p:ext uri="{BB962C8B-B14F-4D97-AF65-F5344CB8AC3E}">
        <p14:creationId xmlns:p14="http://schemas.microsoft.com/office/powerpoint/2010/main" val="30135279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Shape 315"/>
          <p:cNvSpPr txBox="1"/>
          <p:nvPr/>
        </p:nvSpPr>
        <p:spPr>
          <a:xfrm>
            <a:off x="0" y="0"/>
            <a:ext cx="9144000" cy="827092"/>
          </a:xfrm>
          <a:prstGeom prst="rect">
            <a:avLst/>
          </a:prstGeom>
          <a:solidFill>
            <a:srgbClr val="171717"/>
          </a:solidFill>
          <a:ln>
            <a:noFill/>
          </a:ln>
        </p:spPr>
        <p:txBody>
          <a:bodyPr spcFirstLastPara="1" wrap="square" lIns="68569" tIns="274320" rIns="68569" bIns="68569" anchor="ctr" anchorCtr="0">
            <a:noAutofit/>
          </a:bodyPr>
          <a:lstStyle/>
          <a:p>
            <a:r>
              <a:rPr lang="en-US" sz="1800" b="1" dirty="0">
                <a:solidFill>
                  <a:schemeClr val="bg1"/>
                </a:solidFill>
                <a:latin typeface="Roboto"/>
                <a:ea typeface="Roboto"/>
                <a:cs typeface="Roboto"/>
                <a:sym typeface="Roboto"/>
              </a:rPr>
              <a:t>4.4</a:t>
            </a:r>
            <a:r>
              <a:rPr lang="en-US" sz="1800" b="1" dirty="0">
                <a:solidFill>
                  <a:srgbClr val="295269"/>
                </a:solidFill>
                <a:latin typeface="Roboto"/>
                <a:ea typeface="Roboto"/>
                <a:cs typeface="Roboto"/>
                <a:sym typeface="Roboto"/>
              </a:rPr>
              <a:t>  </a:t>
            </a:r>
            <a:r>
              <a:rPr lang="en-US" sz="1800" b="1" spc="300" dirty="0">
                <a:solidFill>
                  <a:schemeClr val="bg1"/>
                </a:solidFill>
                <a:latin typeface="Roboto"/>
                <a:ea typeface="Roboto"/>
                <a:cs typeface="Roboto"/>
                <a:sym typeface="Roboto"/>
              </a:rPr>
              <a:t>PURCHASES BROKEN DOWN BY MODEL ONLY SORTED BY TOTAL REVENUE &amp; POPULARITY</a:t>
            </a:r>
          </a:p>
        </p:txBody>
      </p:sp>
      <p:pic>
        <p:nvPicPr>
          <p:cNvPr id="3" name="Picture 2" descr="A screenshot of a cell phone&#10;&#10;Description automatically generated">
            <a:extLst>
              <a:ext uri="{FF2B5EF4-FFF2-40B4-BE49-F238E27FC236}">
                <a16:creationId xmlns:a16="http://schemas.microsoft.com/office/drawing/2014/main" id="{87CF6B97-5614-45E9-89BD-95182692CA7F}"/>
              </a:ext>
            </a:extLst>
          </p:cNvPr>
          <p:cNvPicPr>
            <a:picLocks noChangeAspect="1"/>
          </p:cNvPicPr>
          <p:nvPr/>
        </p:nvPicPr>
        <p:blipFill>
          <a:blip r:embed="rId3"/>
          <a:stretch>
            <a:fillRect/>
          </a:stretch>
        </p:blipFill>
        <p:spPr>
          <a:xfrm>
            <a:off x="144524" y="2512719"/>
            <a:ext cx="5669536" cy="2420020"/>
          </a:xfrm>
          <a:prstGeom prst="rect">
            <a:avLst/>
          </a:prstGeom>
        </p:spPr>
      </p:pic>
      <p:pic>
        <p:nvPicPr>
          <p:cNvPr id="6" name="Picture 5" descr="A screenshot of a cell phone&#10;&#10;Description automatically generated">
            <a:extLst>
              <a:ext uri="{FF2B5EF4-FFF2-40B4-BE49-F238E27FC236}">
                <a16:creationId xmlns:a16="http://schemas.microsoft.com/office/drawing/2014/main" id="{C6082611-3EE0-4269-BCE1-D4BFD67EE721}"/>
              </a:ext>
            </a:extLst>
          </p:cNvPr>
          <p:cNvPicPr>
            <a:picLocks noChangeAspect="1"/>
          </p:cNvPicPr>
          <p:nvPr/>
        </p:nvPicPr>
        <p:blipFill>
          <a:blip r:embed="rId4"/>
          <a:stretch>
            <a:fillRect/>
          </a:stretch>
        </p:blipFill>
        <p:spPr>
          <a:xfrm>
            <a:off x="6035041" y="995699"/>
            <a:ext cx="2964436" cy="2722861"/>
          </a:xfrm>
          <a:prstGeom prst="rect">
            <a:avLst/>
          </a:prstGeom>
        </p:spPr>
      </p:pic>
    </p:spTree>
    <p:extLst>
      <p:ext uri="{BB962C8B-B14F-4D97-AF65-F5344CB8AC3E}">
        <p14:creationId xmlns:p14="http://schemas.microsoft.com/office/powerpoint/2010/main" val="33581003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Shape 315"/>
          <p:cNvSpPr txBox="1"/>
          <p:nvPr/>
        </p:nvSpPr>
        <p:spPr>
          <a:xfrm>
            <a:off x="0" y="0"/>
            <a:ext cx="9144000" cy="827092"/>
          </a:xfrm>
          <a:prstGeom prst="rect">
            <a:avLst/>
          </a:prstGeom>
          <a:solidFill>
            <a:srgbClr val="171717"/>
          </a:solidFill>
          <a:ln>
            <a:noFill/>
          </a:ln>
        </p:spPr>
        <p:txBody>
          <a:bodyPr spcFirstLastPara="1" wrap="square" lIns="68569" tIns="274320" rIns="68569" bIns="68569" anchor="ctr" anchorCtr="0">
            <a:noAutofit/>
          </a:bodyPr>
          <a:lstStyle/>
          <a:p>
            <a:r>
              <a:rPr lang="en-US" sz="1800" b="1" dirty="0">
                <a:solidFill>
                  <a:schemeClr val="bg1"/>
                </a:solidFill>
                <a:latin typeface="Roboto"/>
                <a:ea typeface="Roboto"/>
                <a:cs typeface="Roboto"/>
                <a:sym typeface="Roboto"/>
              </a:rPr>
              <a:t>4 SUMMARY</a:t>
            </a:r>
            <a:endParaRPr sz="1800" b="1" spc="300" dirty="0">
              <a:solidFill>
                <a:schemeClr val="bg1"/>
              </a:solidFill>
              <a:latin typeface="Roboto"/>
              <a:ea typeface="Roboto"/>
              <a:cs typeface="Roboto"/>
              <a:sym typeface="Roboto"/>
            </a:endParaRPr>
          </a:p>
        </p:txBody>
      </p:sp>
      <p:sp>
        <p:nvSpPr>
          <p:cNvPr id="316" name="Shape 316"/>
          <p:cNvSpPr txBox="1"/>
          <p:nvPr/>
        </p:nvSpPr>
        <p:spPr>
          <a:xfrm>
            <a:off x="133480" y="1143290"/>
            <a:ext cx="8898760" cy="3367750"/>
          </a:xfrm>
          <a:prstGeom prst="rect">
            <a:avLst/>
          </a:prstGeom>
          <a:noFill/>
          <a:ln w="9525" cap="flat" cmpd="sng">
            <a:noFill/>
            <a:prstDash val="solid"/>
            <a:round/>
            <a:headEnd type="none" w="sm" len="sm"/>
            <a:tailEnd type="none" w="sm" len="sm"/>
          </a:ln>
        </p:spPr>
        <p:txBody>
          <a:bodyPr spcFirstLastPara="1" wrap="square" lIns="68569" tIns="68569" rIns="68569" bIns="68569" anchor="t" anchorCtr="0">
            <a:noAutofit/>
          </a:bodyPr>
          <a:lstStyle/>
          <a:p>
            <a:pPr>
              <a:lnSpc>
                <a:spcPct val="150000"/>
              </a:lnSpc>
              <a:buClr>
                <a:schemeClr val="dk1"/>
              </a:buClr>
              <a:buSzPts val="1100"/>
            </a:pPr>
            <a:r>
              <a:rPr lang="en-US" sz="1000" dirty="0">
                <a:latin typeface="+mj-lt"/>
                <a:ea typeface="Roboto"/>
                <a:cs typeface="Roboto"/>
                <a:sym typeface="Roboto"/>
              </a:rPr>
              <a:t>Summary of Findings:</a:t>
            </a:r>
          </a:p>
          <a:p>
            <a:pPr marL="171450" indent="-171450">
              <a:lnSpc>
                <a:spcPct val="150000"/>
              </a:lnSpc>
              <a:buClr>
                <a:schemeClr val="dk1"/>
              </a:buClr>
              <a:buSzPts val="1100"/>
              <a:buFont typeface="Arial" panose="020B0604020202020204" pitchFamily="34" charset="0"/>
              <a:buChar char="•"/>
            </a:pPr>
            <a:r>
              <a:rPr lang="en-US" sz="1000" dirty="0">
                <a:latin typeface="+mj-lt"/>
                <a:ea typeface="Roboto"/>
                <a:cs typeface="Roboto"/>
                <a:sym typeface="Roboto"/>
              </a:rPr>
              <a:t>The total revenue generated from the Take Home and Try On Trial amounted to $55,795.00.</a:t>
            </a:r>
          </a:p>
          <a:p>
            <a:pPr marL="171450" indent="-171450">
              <a:lnSpc>
                <a:spcPct val="150000"/>
              </a:lnSpc>
              <a:buClr>
                <a:schemeClr val="dk1"/>
              </a:buClr>
              <a:buSzPts val="1100"/>
              <a:buFont typeface="Arial" panose="020B0604020202020204" pitchFamily="34" charset="0"/>
              <a:buChar char="•"/>
            </a:pPr>
            <a:r>
              <a:rPr lang="en-US" sz="1000" dirty="0">
                <a:latin typeface="+mj-lt"/>
                <a:ea typeface="Roboto"/>
                <a:cs typeface="Roboto"/>
                <a:sym typeface="Roboto"/>
              </a:rPr>
              <a:t>Revenue was generated from Men’s glasses was almost equal to the revenue generated from Women’s glasses.</a:t>
            </a:r>
          </a:p>
          <a:p>
            <a:pPr marL="171450" indent="-171450">
              <a:lnSpc>
                <a:spcPct val="150000"/>
              </a:lnSpc>
              <a:buClr>
                <a:schemeClr val="dk1"/>
              </a:buClr>
              <a:buSzPts val="1100"/>
              <a:buFont typeface="Arial" panose="020B0604020202020204" pitchFamily="34" charset="0"/>
              <a:buChar char="•"/>
            </a:pPr>
            <a:r>
              <a:rPr lang="en-US" sz="1000" dirty="0">
                <a:latin typeface="+mj-lt"/>
                <a:ea typeface="Roboto"/>
                <a:cs typeface="Roboto"/>
                <a:sym typeface="Roboto"/>
              </a:rPr>
              <a:t>Collectively, Dawes glasses generated ~$16,000 in revenue (almost 30% of total revenue), whilst Lucy and Eugene Narrow each brought in $12,900 (23%) and ~$11,000 (20%)  respectively. Brady brought in ~$9000 (16%). The last two models brought in the least revenue, Olive ~$4,700 (8.5%) and Monocle ~$2,000 (3.6%).</a:t>
            </a:r>
          </a:p>
          <a:p>
            <a:pPr marL="171450" indent="-171450">
              <a:lnSpc>
                <a:spcPct val="150000"/>
              </a:lnSpc>
              <a:buClr>
                <a:schemeClr val="dk1"/>
              </a:buClr>
              <a:buSzPts val="1100"/>
              <a:buFont typeface="Arial" panose="020B0604020202020204" pitchFamily="34" charset="0"/>
              <a:buChar char="•"/>
            </a:pPr>
            <a:r>
              <a:rPr lang="en-US" sz="1000" dirty="0">
                <a:latin typeface="+mj-lt"/>
                <a:ea typeface="Roboto"/>
                <a:cs typeface="Roboto"/>
                <a:sym typeface="Roboto"/>
              </a:rPr>
              <a:t>Despite being one of the more expensive model, Dawes was the 2nd most popular model purchased, Eugene Narrow being the 1st.  Brady and Lucy come in 3rd and 4th respectively, both significantly popular as well, again, even though Lucy is one of the more expensive models.  Subsequently, Lucy and Dawes were the highest earners. </a:t>
            </a:r>
          </a:p>
          <a:p>
            <a:pPr>
              <a:lnSpc>
                <a:spcPct val="150000"/>
              </a:lnSpc>
              <a:buClr>
                <a:schemeClr val="dk1"/>
              </a:buClr>
              <a:buSzPts val="1100"/>
            </a:pPr>
            <a:endParaRPr lang="en-US" sz="1000" dirty="0">
              <a:latin typeface="+mj-lt"/>
              <a:ea typeface="Roboto"/>
              <a:cs typeface="Roboto"/>
              <a:sym typeface="Roboto"/>
            </a:endParaRPr>
          </a:p>
          <a:p>
            <a:pPr>
              <a:lnSpc>
                <a:spcPct val="150000"/>
              </a:lnSpc>
              <a:buClr>
                <a:schemeClr val="dk1"/>
              </a:buClr>
              <a:buSzPts val="1100"/>
            </a:pPr>
            <a:endParaRPr lang="en-US" sz="1000" dirty="0">
              <a:latin typeface="+mj-lt"/>
              <a:ea typeface="Roboto"/>
              <a:cs typeface="Roboto"/>
              <a:sym typeface="Roboto"/>
            </a:endParaRPr>
          </a:p>
          <a:p>
            <a:pPr>
              <a:lnSpc>
                <a:spcPct val="150000"/>
              </a:lnSpc>
              <a:buClr>
                <a:schemeClr val="dk1"/>
              </a:buClr>
              <a:buSzPts val="1100"/>
            </a:pPr>
            <a:endParaRPr lang="en-US" sz="1000" dirty="0">
              <a:latin typeface="+mj-lt"/>
              <a:ea typeface="Roboto"/>
              <a:cs typeface="Roboto"/>
              <a:sym typeface="Roboto"/>
            </a:endParaRPr>
          </a:p>
          <a:p>
            <a:pPr>
              <a:lnSpc>
                <a:spcPct val="150000"/>
              </a:lnSpc>
              <a:buClr>
                <a:schemeClr val="dk1"/>
              </a:buClr>
              <a:buSzPts val="1100"/>
            </a:pPr>
            <a:endParaRPr lang="en-US" sz="1000" dirty="0">
              <a:latin typeface="+mj-lt"/>
              <a:ea typeface="Roboto"/>
              <a:cs typeface="Roboto"/>
              <a:sym typeface="Roboto"/>
            </a:endParaRPr>
          </a:p>
          <a:p>
            <a:pPr>
              <a:lnSpc>
                <a:spcPct val="150000"/>
              </a:lnSpc>
              <a:buClr>
                <a:schemeClr val="dk1"/>
              </a:buClr>
              <a:buSzPts val="1100"/>
            </a:pPr>
            <a:endParaRPr lang="en-US" sz="1000" dirty="0">
              <a:latin typeface="+mj-lt"/>
              <a:ea typeface="Roboto"/>
              <a:cs typeface="Roboto"/>
              <a:sym typeface="Roboto"/>
            </a:endParaRPr>
          </a:p>
          <a:p>
            <a:pPr>
              <a:lnSpc>
                <a:spcPct val="150000"/>
              </a:lnSpc>
              <a:buClr>
                <a:schemeClr val="dk1"/>
              </a:buClr>
              <a:buSzPts val="1100"/>
            </a:pPr>
            <a:endParaRPr lang="en-US" sz="1000" dirty="0">
              <a:latin typeface="+mj-lt"/>
              <a:ea typeface="Roboto"/>
              <a:cs typeface="Roboto"/>
              <a:sym typeface="Roboto"/>
            </a:endParaRPr>
          </a:p>
          <a:p>
            <a:pPr>
              <a:lnSpc>
                <a:spcPct val="150000"/>
              </a:lnSpc>
              <a:buClr>
                <a:schemeClr val="dk1"/>
              </a:buClr>
              <a:buSzPts val="1100"/>
            </a:pPr>
            <a:endParaRPr lang="en-US" sz="1000" dirty="0">
              <a:latin typeface="+mj-lt"/>
              <a:ea typeface="Roboto"/>
              <a:cs typeface="Roboto"/>
              <a:sym typeface="Roboto"/>
            </a:endParaRPr>
          </a:p>
        </p:txBody>
      </p:sp>
    </p:spTree>
    <p:extLst>
      <p:ext uri="{BB962C8B-B14F-4D97-AF65-F5344CB8AC3E}">
        <p14:creationId xmlns:p14="http://schemas.microsoft.com/office/powerpoint/2010/main" val="27429807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alpha val="73000"/>
          </a:schemeClr>
        </a:solidFill>
        <a:effectLst/>
      </p:bgPr>
    </p:bg>
    <p:spTree>
      <p:nvGrpSpPr>
        <p:cNvPr id="1" name="Shape 303"/>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CF4BBB8F-0FF2-4B5D-BB90-86F7F876C48A}"/>
              </a:ext>
            </a:extLst>
          </p:cNvPr>
          <p:cNvSpPr/>
          <p:nvPr/>
        </p:nvSpPr>
        <p:spPr>
          <a:xfrm>
            <a:off x="5843588" y="128587"/>
            <a:ext cx="3103642" cy="4864893"/>
          </a:xfrm>
          <a:prstGeom prst="roundRect">
            <a:avLst>
              <a:gd name="adj" fmla="val 3405"/>
            </a:avLst>
          </a:prstGeom>
          <a:solidFill>
            <a:srgbClr val="171717"/>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ln>
                <a:solidFill>
                  <a:srgbClr val="171717"/>
                </a:solidFill>
              </a:ln>
            </a:endParaRPr>
          </a:p>
        </p:txBody>
      </p:sp>
      <p:sp>
        <p:nvSpPr>
          <p:cNvPr id="9" name="TextBox 8">
            <a:extLst>
              <a:ext uri="{FF2B5EF4-FFF2-40B4-BE49-F238E27FC236}">
                <a16:creationId xmlns:a16="http://schemas.microsoft.com/office/drawing/2014/main" id="{6232D44B-13B6-4F50-AA83-5CF2D279EA14}"/>
              </a:ext>
            </a:extLst>
          </p:cNvPr>
          <p:cNvSpPr txBox="1"/>
          <p:nvPr/>
        </p:nvSpPr>
        <p:spPr>
          <a:xfrm>
            <a:off x="5622131" y="1035844"/>
            <a:ext cx="3679032" cy="3042756"/>
          </a:xfrm>
          <a:prstGeom prst="rect">
            <a:avLst/>
          </a:prstGeom>
          <a:noFill/>
        </p:spPr>
        <p:txBody>
          <a:bodyPr wrap="square" rtlCol="0">
            <a:spAutoFit/>
          </a:bodyPr>
          <a:lstStyle/>
          <a:p>
            <a:pPr marL="339725" marR="1070610" lvl="0">
              <a:lnSpc>
                <a:spcPct val="100699"/>
              </a:lnSpc>
              <a:buClrTx/>
            </a:pPr>
            <a:r>
              <a:rPr lang="en-US" sz="2400" kern="1200" spc="200" dirty="0">
                <a:solidFill>
                  <a:srgbClr val="FFFFFF"/>
                </a:solidFill>
                <a:latin typeface="Calibri"/>
                <a:ea typeface="+mn-ea"/>
                <a:cs typeface="Calibri"/>
              </a:rPr>
              <a:t>TABLE </a:t>
            </a:r>
            <a:r>
              <a:rPr lang="en-US" sz="2400" kern="1200" spc="305" dirty="0">
                <a:solidFill>
                  <a:srgbClr val="FFFFFF"/>
                </a:solidFill>
                <a:latin typeface="Calibri"/>
                <a:ea typeface="+mn-ea"/>
                <a:cs typeface="Calibri"/>
              </a:rPr>
              <a:t>OF  </a:t>
            </a:r>
            <a:r>
              <a:rPr lang="en-US" sz="2400" kern="1200" spc="265" dirty="0">
                <a:solidFill>
                  <a:srgbClr val="FFFFFF"/>
                </a:solidFill>
                <a:latin typeface="Calibri"/>
                <a:ea typeface="+mn-ea"/>
                <a:cs typeface="Calibri"/>
              </a:rPr>
              <a:t>CONTENTS</a:t>
            </a:r>
          </a:p>
          <a:p>
            <a:pPr marL="339725" marR="1070610" lvl="0">
              <a:lnSpc>
                <a:spcPct val="100699"/>
              </a:lnSpc>
              <a:buClr>
                <a:schemeClr val="accent5">
                  <a:lumMod val="40000"/>
                  <a:lumOff val="60000"/>
                </a:schemeClr>
              </a:buClr>
            </a:pPr>
            <a:endParaRPr lang="en-US" sz="2400" kern="1200" dirty="0">
              <a:solidFill>
                <a:prstClr val="black"/>
              </a:solidFill>
              <a:latin typeface="Calibri"/>
              <a:ea typeface="+mn-ea"/>
              <a:cs typeface="Calibri"/>
            </a:endParaRPr>
          </a:p>
          <a:p>
            <a:pPr marL="625475" marR="1070610" lvl="0" indent="-285750">
              <a:lnSpc>
                <a:spcPct val="150000"/>
              </a:lnSpc>
              <a:buClr>
                <a:schemeClr val="accent5">
                  <a:lumMod val="60000"/>
                  <a:lumOff val="40000"/>
                </a:schemeClr>
              </a:buClr>
              <a:buFont typeface="Arial" panose="020B0604020202020204" pitchFamily="34" charset="0"/>
              <a:buChar char="•"/>
            </a:pPr>
            <a:r>
              <a:rPr lang="en-US" kern="1200" dirty="0">
                <a:solidFill>
                  <a:schemeClr val="bg1"/>
                </a:solidFill>
                <a:latin typeface="Calibri"/>
                <a:ea typeface="+mn-ea"/>
                <a:cs typeface="Calibri"/>
              </a:rPr>
              <a:t>SURVEY-QUIZ FUNNEL</a:t>
            </a:r>
          </a:p>
          <a:p>
            <a:pPr marL="625475" marR="1070610" lvl="0" indent="-285750">
              <a:lnSpc>
                <a:spcPct val="150000"/>
              </a:lnSpc>
              <a:buClr>
                <a:schemeClr val="accent5">
                  <a:lumMod val="60000"/>
                  <a:lumOff val="40000"/>
                </a:schemeClr>
              </a:buClr>
              <a:buFont typeface="Arial" panose="020B0604020202020204" pitchFamily="34" charset="0"/>
              <a:buChar char="•"/>
            </a:pPr>
            <a:r>
              <a:rPr lang="en-US" kern="1200" dirty="0">
                <a:solidFill>
                  <a:schemeClr val="bg1"/>
                </a:solidFill>
                <a:latin typeface="Calibri"/>
                <a:ea typeface="+mn-ea"/>
                <a:cs typeface="Calibri"/>
              </a:rPr>
              <a:t>TAKE-HOME &amp; TRY ON FUNNEL</a:t>
            </a:r>
          </a:p>
          <a:p>
            <a:pPr marL="625475" marR="1070610" lvl="0" indent="-285750">
              <a:lnSpc>
                <a:spcPct val="150000"/>
              </a:lnSpc>
              <a:buClr>
                <a:schemeClr val="accent5">
                  <a:lumMod val="60000"/>
                  <a:lumOff val="40000"/>
                </a:schemeClr>
              </a:buClr>
              <a:buFont typeface="Arial" panose="020B0604020202020204" pitchFamily="34" charset="0"/>
              <a:buChar char="•"/>
            </a:pPr>
            <a:r>
              <a:rPr lang="en-US" kern="1200" dirty="0">
                <a:solidFill>
                  <a:schemeClr val="bg1"/>
                </a:solidFill>
                <a:latin typeface="Calibri"/>
                <a:ea typeface="+mn-ea"/>
                <a:cs typeface="Calibri"/>
              </a:rPr>
              <a:t>STYLE QUIZ</a:t>
            </a:r>
          </a:p>
          <a:p>
            <a:pPr marL="625475" marR="1070610" lvl="0" indent="-285750">
              <a:lnSpc>
                <a:spcPct val="150000"/>
              </a:lnSpc>
              <a:buClr>
                <a:schemeClr val="accent5">
                  <a:lumMod val="60000"/>
                  <a:lumOff val="40000"/>
                </a:schemeClr>
              </a:buClr>
              <a:buFont typeface="Arial" panose="020B0604020202020204" pitchFamily="34" charset="0"/>
              <a:buChar char="•"/>
            </a:pPr>
            <a:r>
              <a:rPr lang="en-US" kern="1200" dirty="0">
                <a:solidFill>
                  <a:schemeClr val="bg1"/>
                </a:solidFill>
                <a:latin typeface="Calibri"/>
                <a:ea typeface="+mn-ea"/>
                <a:cs typeface="Calibri"/>
              </a:rPr>
              <a:t>PURCHASES &amp; REVENUE</a:t>
            </a:r>
          </a:p>
          <a:p>
            <a:endParaRPr lang="en-US" dirty="0"/>
          </a:p>
        </p:txBody>
      </p:sp>
      <p:sp>
        <p:nvSpPr>
          <p:cNvPr id="5" name="Rectangle 3">
            <a:extLst>
              <a:ext uri="{FF2B5EF4-FFF2-40B4-BE49-F238E27FC236}">
                <a16:creationId xmlns:a16="http://schemas.microsoft.com/office/drawing/2014/main" id="{2EDB7293-7EB4-46DF-8718-64604A86845A}"/>
              </a:ext>
            </a:extLst>
          </p:cNvPr>
          <p:cNvSpPr>
            <a:spLocks noChangeArrowheads="1"/>
          </p:cNvSpPr>
          <p:nvPr/>
        </p:nvSpPr>
        <p:spPr bwMode="auto">
          <a:xfrm>
            <a:off x="300038" y="379622"/>
            <a:ext cx="5322093" cy="45883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tabLst>
                <a:tab pos="457200" algn="l"/>
              </a:tabLst>
              <a:defRPr>
                <a:solidFill>
                  <a:schemeClr val="tx1"/>
                </a:solidFill>
                <a:latin typeface="Arial" panose="020B0604020202020204" pitchFamily="34" charset="0"/>
              </a:defRPr>
            </a:lvl1pPr>
            <a:lvl2pPr marL="457200" eaLnBrk="0" fontAlgn="base" hangingPunct="0">
              <a:spcBef>
                <a:spcPct val="0"/>
              </a:spcBef>
              <a:spcAft>
                <a:spcPct val="0"/>
              </a:spcAft>
              <a:tabLst>
                <a:tab pos="457200" algn="l"/>
              </a:tabLst>
              <a:defRPr>
                <a:solidFill>
                  <a:schemeClr val="tx1"/>
                </a:solidFill>
                <a:latin typeface="Arial" panose="020B0604020202020204" pitchFamily="34" charset="0"/>
              </a:defRPr>
            </a:lvl2pPr>
            <a:lvl3pPr marL="914400" eaLnBrk="0" fontAlgn="base" hangingPunct="0">
              <a:spcBef>
                <a:spcPct val="0"/>
              </a:spcBef>
              <a:spcAft>
                <a:spcPct val="0"/>
              </a:spcAft>
              <a:tabLst>
                <a:tab pos="457200" algn="l"/>
              </a:tabLst>
              <a:defRPr>
                <a:solidFill>
                  <a:schemeClr val="tx1"/>
                </a:solidFill>
                <a:latin typeface="Arial" panose="020B0604020202020204" pitchFamily="34" charset="0"/>
              </a:defRPr>
            </a:lvl3pPr>
            <a:lvl4pPr marL="1371600" eaLnBrk="0" fontAlgn="base" hangingPunct="0">
              <a:spcBef>
                <a:spcPct val="0"/>
              </a:spcBef>
              <a:spcAft>
                <a:spcPct val="0"/>
              </a:spcAft>
              <a:tabLst>
                <a:tab pos="457200" algn="l"/>
              </a:tabLst>
              <a:defRPr>
                <a:solidFill>
                  <a:schemeClr val="tx1"/>
                </a:solidFill>
                <a:latin typeface="Arial" panose="020B0604020202020204" pitchFamily="34" charset="0"/>
              </a:defRPr>
            </a:lvl4pPr>
            <a:lvl5pPr marL="1828800" eaLnBrk="0" fontAlgn="base" hangingPunct="0">
              <a:spcBef>
                <a:spcPct val="0"/>
              </a:spcBef>
              <a:spcAft>
                <a:spcPct val="0"/>
              </a:spcAft>
              <a:tabLst>
                <a:tab pos="457200" algn="l"/>
              </a:tabLst>
              <a:defRPr>
                <a:solidFill>
                  <a:schemeClr val="tx1"/>
                </a:solidFill>
                <a:latin typeface="Arial" panose="020B0604020202020204" pitchFamily="34" charset="0"/>
              </a:defRPr>
            </a:lvl5pPr>
            <a:lvl6pPr marL="2286000" eaLnBrk="0" fontAlgn="base" hangingPunct="0">
              <a:spcBef>
                <a:spcPct val="0"/>
              </a:spcBef>
              <a:spcAft>
                <a:spcPct val="0"/>
              </a:spcAft>
              <a:tabLst>
                <a:tab pos="457200" algn="l"/>
              </a:tabLst>
              <a:defRPr>
                <a:solidFill>
                  <a:schemeClr val="tx1"/>
                </a:solidFill>
                <a:latin typeface="Arial" panose="020B0604020202020204" pitchFamily="34" charset="0"/>
              </a:defRPr>
            </a:lvl6pPr>
            <a:lvl7pPr marL="2743200" eaLnBrk="0" fontAlgn="base" hangingPunct="0">
              <a:spcBef>
                <a:spcPct val="0"/>
              </a:spcBef>
              <a:spcAft>
                <a:spcPct val="0"/>
              </a:spcAft>
              <a:tabLst>
                <a:tab pos="457200" algn="l"/>
              </a:tabLst>
              <a:defRPr>
                <a:solidFill>
                  <a:schemeClr val="tx1"/>
                </a:solidFill>
                <a:latin typeface="Arial" panose="020B0604020202020204" pitchFamily="34" charset="0"/>
              </a:defRPr>
            </a:lvl7pPr>
            <a:lvl8pPr marL="3200400" eaLnBrk="0" fontAlgn="base" hangingPunct="0">
              <a:spcBef>
                <a:spcPct val="0"/>
              </a:spcBef>
              <a:spcAft>
                <a:spcPct val="0"/>
              </a:spcAft>
              <a:tabLst>
                <a:tab pos="457200" algn="l"/>
              </a:tabLst>
              <a:defRPr>
                <a:solidFill>
                  <a:schemeClr val="tx1"/>
                </a:solidFill>
                <a:latin typeface="Arial" panose="020B0604020202020204" pitchFamily="34" charset="0"/>
              </a:defRPr>
            </a:lvl8pPr>
            <a:lvl9pPr marL="3657600" eaLnBrk="0" fontAlgn="base" hangingPunct="0">
              <a:spcBef>
                <a:spcPct val="0"/>
              </a:spcBef>
              <a:spcAft>
                <a:spcPct val="0"/>
              </a:spcAft>
              <a:tabLst>
                <a:tab pos="457200" algn="l"/>
              </a:tabLst>
              <a:defRPr>
                <a:solidFill>
                  <a:schemeClr val="tx1"/>
                </a:solidFill>
                <a:latin typeface="Arial" panose="020B0604020202020204" pitchFamily="34" charset="0"/>
              </a:defRPr>
            </a:lvl9pPr>
          </a:lstStyle>
          <a:p>
            <a:pPr lvl="0" algn="just">
              <a:lnSpc>
                <a:spcPct val="150000"/>
              </a:lnSpc>
              <a:buClrTx/>
              <a:tabLst>
                <a:tab pos="914400" algn="l"/>
              </a:tabLst>
            </a:pPr>
            <a:r>
              <a:rPr lang="en-US" altLang="en-US" sz="900" dirty="0">
                <a:solidFill>
                  <a:srgbClr val="484848"/>
                </a:solidFill>
                <a:latin typeface="+mj-lt"/>
                <a:ea typeface="Times New Roman" panose="02020603050405020304" pitchFamily="18" charset="0"/>
                <a:cs typeface="Calibri Light" panose="020F0302020204030204" pitchFamily="34" charset="0"/>
              </a:rPr>
              <a:t>1) Survey- Quiz Funnel</a:t>
            </a:r>
            <a:endParaRPr lang="en-US" altLang="en-US" sz="900" dirty="0">
              <a:latin typeface="+mj-lt"/>
              <a:ea typeface="Times New Roman" panose="02020603050405020304" pitchFamily="18" charset="0"/>
            </a:endParaRPr>
          </a:p>
          <a:p>
            <a:pPr marL="171450" lvl="0" indent="-171450" algn="just">
              <a:lnSpc>
                <a:spcPct val="150000"/>
              </a:lnSpc>
              <a:buClrTx/>
              <a:buFont typeface="Arial" panose="020B0604020202020204" pitchFamily="34" charset="0"/>
              <a:buChar char="•"/>
              <a:tabLst>
                <a:tab pos="914400" algn="l"/>
              </a:tabLst>
            </a:pPr>
            <a:r>
              <a:rPr lang="en-US" altLang="en-US" sz="900" dirty="0">
                <a:solidFill>
                  <a:srgbClr val="484848"/>
                </a:solidFill>
                <a:latin typeface="+mj-lt"/>
                <a:ea typeface="Times New Roman" panose="02020603050405020304" pitchFamily="18" charset="0"/>
                <a:cs typeface="Calibri Light" panose="020F0302020204030204" pitchFamily="34" charset="0"/>
              </a:rPr>
              <a:t>“What are you looking for?”</a:t>
            </a:r>
            <a:endParaRPr lang="en-US" altLang="en-US" sz="900" dirty="0">
              <a:latin typeface="+mj-lt"/>
              <a:ea typeface="Times New Roman" panose="02020603050405020304" pitchFamily="18" charset="0"/>
            </a:endParaRPr>
          </a:p>
          <a:p>
            <a:pPr marL="171450" lvl="0" indent="-171450" algn="just">
              <a:lnSpc>
                <a:spcPct val="150000"/>
              </a:lnSpc>
              <a:buClrTx/>
              <a:buFont typeface="Arial" panose="020B0604020202020204" pitchFamily="34" charset="0"/>
              <a:buChar char="•"/>
              <a:tabLst>
                <a:tab pos="914400" algn="l"/>
              </a:tabLst>
            </a:pPr>
            <a:r>
              <a:rPr lang="en-US" altLang="en-US" sz="900" dirty="0">
                <a:solidFill>
                  <a:srgbClr val="484848"/>
                </a:solidFill>
                <a:latin typeface="+mj-lt"/>
                <a:ea typeface="Times New Roman" panose="02020603050405020304" pitchFamily="18" charset="0"/>
                <a:cs typeface="Calibri Light" panose="020F0302020204030204" pitchFamily="34" charset="0"/>
              </a:rPr>
              <a:t>“What’s your fit?”</a:t>
            </a:r>
            <a:endParaRPr lang="en-US" altLang="en-US" sz="900" dirty="0">
              <a:latin typeface="+mj-lt"/>
              <a:ea typeface="Times New Roman" panose="02020603050405020304" pitchFamily="18" charset="0"/>
            </a:endParaRPr>
          </a:p>
          <a:p>
            <a:pPr marL="171450" lvl="0" indent="-171450" algn="just">
              <a:lnSpc>
                <a:spcPct val="150000"/>
              </a:lnSpc>
              <a:buClrTx/>
              <a:buFont typeface="Arial" panose="020B0604020202020204" pitchFamily="34" charset="0"/>
              <a:buChar char="•"/>
              <a:tabLst>
                <a:tab pos="914400" algn="l"/>
              </a:tabLst>
            </a:pPr>
            <a:r>
              <a:rPr lang="en-US" altLang="en-US" sz="900" dirty="0">
                <a:solidFill>
                  <a:srgbClr val="484848"/>
                </a:solidFill>
                <a:latin typeface="+mj-lt"/>
                <a:ea typeface="Times New Roman" panose="02020603050405020304" pitchFamily="18" charset="0"/>
                <a:cs typeface="Calibri Light" panose="020F0302020204030204" pitchFamily="34" charset="0"/>
              </a:rPr>
              <a:t>“Which shapes do you like?”</a:t>
            </a:r>
            <a:endParaRPr lang="en-US" altLang="en-US" sz="900" dirty="0">
              <a:latin typeface="+mj-lt"/>
              <a:ea typeface="Times New Roman" panose="02020603050405020304" pitchFamily="18" charset="0"/>
            </a:endParaRPr>
          </a:p>
          <a:p>
            <a:pPr marL="171450" lvl="0" indent="-171450" algn="just">
              <a:lnSpc>
                <a:spcPct val="150000"/>
              </a:lnSpc>
              <a:buClrTx/>
              <a:buFont typeface="Arial" panose="020B0604020202020204" pitchFamily="34" charset="0"/>
              <a:buChar char="•"/>
              <a:tabLst>
                <a:tab pos="914400" algn="l"/>
              </a:tabLst>
            </a:pPr>
            <a:r>
              <a:rPr lang="en-US" altLang="en-US" sz="900" dirty="0">
                <a:solidFill>
                  <a:srgbClr val="484848"/>
                </a:solidFill>
                <a:latin typeface="+mj-lt"/>
                <a:ea typeface="Times New Roman" panose="02020603050405020304" pitchFamily="18" charset="0"/>
                <a:cs typeface="Calibri Light" panose="020F0302020204030204" pitchFamily="34" charset="0"/>
              </a:rPr>
              <a:t>“Which colors do you like?”</a:t>
            </a:r>
            <a:endParaRPr lang="en-US" altLang="en-US" sz="900" dirty="0">
              <a:latin typeface="+mj-lt"/>
              <a:ea typeface="Times New Roman" panose="02020603050405020304" pitchFamily="18" charset="0"/>
            </a:endParaRPr>
          </a:p>
          <a:p>
            <a:pPr marL="171450" lvl="0" indent="-171450" algn="just">
              <a:lnSpc>
                <a:spcPct val="150000"/>
              </a:lnSpc>
              <a:buClrTx/>
              <a:buFont typeface="Arial" panose="020B0604020202020204" pitchFamily="34" charset="0"/>
              <a:buChar char="•"/>
              <a:tabLst>
                <a:tab pos="914400" algn="l"/>
              </a:tabLst>
            </a:pPr>
            <a:r>
              <a:rPr lang="en-US" altLang="en-US" sz="900" dirty="0">
                <a:solidFill>
                  <a:srgbClr val="484848"/>
                </a:solidFill>
                <a:latin typeface="+mj-lt"/>
                <a:ea typeface="Times New Roman" panose="02020603050405020304" pitchFamily="18" charset="0"/>
                <a:cs typeface="Calibri Light" panose="020F0302020204030204" pitchFamily="34" charset="0"/>
              </a:rPr>
              <a:t>“When was your last eye exam?”</a:t>
            </a:r>
            <a:endParaRPr lang="en-US" altLang="en-US" sz="900" dirty="0">
              <a:latin typeface="+mj-lt"/>
            </a:endParaRPr>
          </a:p>
          <a:p>
            <a:pPr lvl="0" algn="just">
              <a:lnSpc>
                <a:spcPct val="150000"/>
              </a:lnSpc>
              <a:buClrTx/>
              <a:tabLst>
                <a:tab pos="914400" algn="l"/>
              </a:tabLst>
            </a:pPr>
            <a:r>
              <a:rPr lang="en-US" altLang="en-US" sz="900" dirty="0">
                <a:solidFill>
                  <a:srgbClr val="484848"/>
                </a:solidFill>
                <a:latin typeface="+mj-lt"/>
                <a:ea typeface="Times New Roman" panose="02020603050405020304" pitchFamily="18" charset="0"/>
                <a:cs typeface="Calibri Light" panose="020F0302020204030204" pitchFamily="34" charset="0"/>
              </a:rPr>
              <a:t>The users’ responses are stored in a table called </a:t>
            </a:r>
            <a:r>
              <a:rPr lang="en-US" altLang="en-US" sz="900" dirty="0">
                <a:solidFill>
                  <a:srgbClr val="15141F"/>
                </a:solidFill>
                <a:latin typeface="+mj-lt"/>
                <a:ea typeface="Times New Roman" panose="02020603050405020304" pitchFamily="18" charset="0"/>
                <a:cs typeface="Calibri Light" panose="020F0302020204030204" pitchFamily="34" charset="0"/>
              </a:rPr>
              <a:t>survey</a:t>
            </a:r>
            <a:r>
              <a:rPr lang="en-US" altLang="en-US" sz="900" dirty="0">
                <a:solidFill>
                  <a:srgbClr val="484848"/>
                </a:solidFill>
                <a:latin typeface="+mj-lt"/>
                <a:ea typeface="Times New Roman" panose="02020603050405020304" pitchFamily="18" charset="0"/>
                <a:cs typeface="Calibri Light" panose="020F0302020204030204" pitchFamily="34" charset="0"/>
              </a:rPr>
              <a:t>.</a:t>
            </a:r>
            <a:endParaRPr lang="en-US" altLang="en-US" sz="900" dirty="0">
              <a:latin typeface="+mj-lt"/>
            </a:endParaRPr>
          </a:p>
          <a:p>
            <a:pPr marL="0" marR="0" lvl="0" indent="0" algn="just" defTabSz="914400" rtl="0" eaLnBrk="0" fontAlgn="base" latinLnBrk="0" hangingPunct="0">
              <a:spcBef>
                <a:spcPct val="0"/>
              </a:spcBef>
              <a:spcAft>
                <a:spcPts val="120"/>
              </a:spcAft>
              <a:buClrTx/>
              <a:buSzTx/>
              <a:buFontTx/>
              <a:buNone/>
              <a:tabLst>
                <a:tab pos="457200" algn="l"/>
              </a:tabLst>
            </a:pPr>
            <a:endParaRPr lang="en-US" altLang="en-US" sz="900" dirty="0">
              <a:solidFill>
                <a:srgbClr val="484848"/>
              </a:solidFill>
              <a:latin typeface="+mj-lt"/>
              <a:ea typeface="Roboto" panose="020B0604020202020204" charset="0"/>
              <a:cs typeface="Calibri" panose="020F0502020204030204" pitchFamily="34" charset="0"/>
            </a:endParaRPr>
          </a:p>
          <a:p>
            <a:pPr algn="just">
              <a:spcBef>
                <a:spcPts val="0"/>
              </a:spcBef>
              <a:spcAft>
                <a:spcPts val="800"/>
              </a:spcAft>
            </a:pPr>
            <a:r>
              <a:rPr lang="en-US" sz="900" dirty="0">
                <a:latin typeface="+mj-lt"/>
                <a:ea typeface="Calibri" panose="020F0502020204030204" pitchFamily="34" charset="0"/>
                <a:cs typeface="Times New Roman" panose="02020603050405020304" pitchFamily="18" charset="0"/>
              </a:rPr>
              <a:t>2) Take home &amp; Try on</a:t>
            </a:r>
          </a:p>
          <a:p>
            <a:pPr marL="171450" lvl="0" indent="-171450" algn="just">
              <a:spcBef>
                <a:spcPts val="0"/>
              </a:spcBef>
              <a:spcAft>
                <a:spcPts val="800"/>
              </a:spcAft>
              <a:buFont typeface="Arial" panose="020B0604020202020204" pitchFamily="34" charset="0"/>
              <a:buChar char="•"/>
            </a:pPr>
            <a:r>
              <a:rPr lang="en-US" sz="900" dirty="0">
                <a:latin typeface="+mj-lt"/>
                <a:ea typeface="Calibri" panose="020F0502020204030204" pitchFamily="34" charset="0"/>
                <a:cs typeface="Times New Roman" panose="02020603050405020304" pitchFamily="18" charset="0"/>
              </a:rPr>
              <a:t>Number &amp; Percentage of Users at each stage in the funnel</a:t>
            </a:r>
          </a:p>
          <a:p>
            <a:pPr marL="171450" lvl="0" indent="-171450" algn="just">
              <a:spcBef>
                <a:spcPts val="0"/>
              </a:spcBef>
              <a:spcAft>
                <a:spcPts val="800"/>
              </a:spcAft>
              <a:buFont typeface="Arial" panose="020B0604020202020204" pitchFamily="34" charset="0"/>
              <a:buChar char="•"/>
            </a:pPr>
            <a:r>
              <a:rPr lang="en-US" sz="900" dirty="0">
                <a:latin typeface="+mj-lt"/>
                <a:ea typeface="Calibri" panose="020F0502020204030204" pitchFamily="34" charset="0"/>
                <a:cs typeface="Times New Roman" panose="02020603050405020304" pitchFamily="18" charset="0"/>
              </a:rPr>
              <a:t>Number &amp; Percentage of Users given 5 pairs of glasses &amp; 3 pairs during trail + purchases</a:t>
            </a:r>
            <a:endParaRPr kumimoji="0" lang="en-US" altLang="en-US" sz="900" i="0" u="none" strike="noStrike" cap="none" normalizeH="0" baseline="0" dirty="0">
              <a:ln>
                <a:noFill/>
              </a:ln>
              <a:solidFill>
                <a:srgbClr val="484848"/>
              </a:solidFill>
              <a:effectLst/>
              <a:latin typeface="+mj-lt"/>
              <a:ea typeface="Roboto" panose="020B0604020202020204" charset="0"/>
              <a:cs typeface="Calibri" panose="020F0502020204030204" pitchFamily="34" charset="0"/>
            </a:endParaRPr>
          </a:p>
          <a:p>
            <a:pPr marR="0" lvl="0" algn="just" defTabSz="914400" rtl="0" eaLnBrk="0" fontAlgn="base" latinLnBrk="0" hangingPunct="0">
              <a:lnSpc>
                <a:spcPct val="150000"/>
              </a:lnSpc>
              <a:spcBef>
                <a:spcPct val="0"/>
              </a:spcBef>
              <a:spcAft>
                <a:spcPts val="120"/>
              </a:spcAft>
              <a:buClrTx/>
              <a:buSzTx/>
              <a:tabLst>
                <a:tab pos="457200" algn="l"/>
              </a:tabLst>
            </a:pPr>
            <a:r>
              <a:rPr lang="en-US" altLang="en-US" sz="900" dirty="0">
                <a:solidFill>
                  <a:srgbClr val="484848"/>
                </a:solidFill>
                <a:latin typeface="+mj-lt"/>
                <a:ea typeface="Roboto" panose="020B0604020202020204" charset="0"/>
                <a:cs typeface="Calibri" panose="020F0502020204030204" pitchFamily="34" charset="0"/>
              </a:rPr>
              <a:t>3) Style Quiz</a:t>
            </a:r>
          </a:p>
          <a:p>
            <a:pPr marL="171450" marR="0" lvl="0" indent="-171450" algn="just" defTabSz="914400" rtl="0" eaLnBrk="0" fontAlgn="base" latinLnBrk="0" hangingPunct="0">
              <a:lnSpc>
                <a:spcPct val="150000"/>
              </a:lnSpc>
              <a:spcBef>
                <a:spcPct val="0"/>
              </a:spcBef>
              <a:spcAft>
                <a:spcPts val="120"/>
              </a:spcAft>
              <a:buClrTx/>
              <a:buSzTx/>
              <a:buFont typeface="Arial" panose="020B0604020202020204" pitchFamily="34" charset="0"/>
              <a:buChar char="•"/>
              <a:tabLst>
                <a:tab pos="457200" algn="l"/>
              </a:tabLst>
            </a:pPr>
            <a:r>
              <a:rPr lang="en-US" altLang="en-US" sz="900" dirty="0">
                <a:solidFill>
                  <a:srgbClr val="484848"/>
                </a:solidFill>
                <a:latin typeface="+mj-lt"/>
                <a:ea typeface="Roboto" panose="020B0604020202020204" charset="0"/>
                <a:cs typeface="Calibri" panose="020F0502020204030204" pitchFamily="34" charset="0"/>
              </a:rPr>
              <a:t>Percentage of Users &amp; Popularity of Styles and Fit</a:t>
            </a:r>
            <a:endParaRPr lang="en-US" altLang="en-US" sz="900" dirty="0">
              <a:latin typeface="+mj-lt"/>
              <a:ea typeface="Roboto" panose="020B0604020202020204" charset="0"/>
              <a:cs typeface="Calibri" panose="020F0502020204030204" pitchFamily="34" charset="0"/>
            </a:endParaRPr>
          </a:p>
          <a:p>
            <a:pPr marL="171450" marR="0" lvl="0" indent="-171450" algn="just" defTabSz="914400" rtl="0" eaLnBrk="0" fontAlgn="base" latinLnBrk="0" hangingPunct="0">
              <a:lnSpc>
                <a:spcPct val="150000"/>
              </a:lnSpc>
              <a:spcBef>
                <a:spcPct val="0"/>
              </a:spcBef>
              <a:spcAft>
                <a:spcPts val="120"/>
              </a:spcAft>
              <a:buClrTx/>
              <a:buSzTx/>
              <a:buFont typeface="Arial" panose="020B0604020202020204" pitchFamily="34" charset="0"/>
              <a:buChar char="•"/>
              <a:tabLst>
                <a:tab pos="457200" algn="l"/>
              </a:tabLst>
            </a:pPr>
            <a:r>
              <a:rPr lang="en-US" altLang="en-US" sz="900" dirty="0">
                <a:solidFill>
                  <a:srgbClr val="484848"/>
                </a:solidFill>
                <a:latin typeface="+mj-lt"/>
                <a:ea typeface="Roboto" panose="020B0604020202020204" charset="0"/>
                <a:cs typeface="Calibri" panose="020F0502020204030204" pitchFamily="34" charset="0"/>
              </a:rPr>
              <a:t>Percentage of Users &amp; Popularity of Shape and Color</a:t>
            </a:r>
          </a:p>
          <a:p>
            <a:pPr marR="0" lvl="0" algn="just" defTabSz="914400" rtl="0" eaLnBrk="0" fontAlgn="base" latinLnBrk="0" hangingPunct="0">
              <a:lnSpc>
                <a:spcPct val="150000"/>
              </a:lnSpc>
              <a:spcBef>
                <a:spcPct val="0"/>
              </a:spcBef>
              <a:spcAft>
                <a:spcPts val="120"/>
              </a:spcAft>
              <a:buClrTx/>
              <a:buSzTx/>
              <a:tabLst>
                <a:tab pos="457200" algn="l"/>
              </a:tabLst>
            </a:pPr>
            <a:endParaRPr lang="en-US" altLang="en-US" sz="900" dirty="0">
              <a:solidFill>
                <a:srgbClr val="484848"/>
              </a:solidFill>
              <a:latin typeface="+mj-lt"/>
              <a:ea typeface="Roboto" panose="020B0604020202020204" charset="0"/>
              <a:cs typeface="Calibri" panose="020F0502020204030204" pitchFamily="34" charset="0"/>
            </a:endParaRPr>
          </a:p>
          <a:p>
            <a:pPr marR="0" lvl="0" algn="just" defTabSz="914400" rtl="0" eaLnBrk="0" fontAlgn="base" latinLnBrk="0" hangingPunct="0">
              <a:lnSpc>
                <a:spcPct val="150000"/>
              </a:lnSpc>
              <a:spcBef>
                <a:spcPct val="0"/>
              </a:spcBef>
              <a:spcAft>
                <a:spcPts val="120"/>
              </a:spcAft>
              <a:buClrTx/>
              <a:buSzTx/>
              <a:tabLst>
                <a:tab pos="457200" algn="l"/>
              </a:tabLst>
            </a:pPr>
            <a:r>
              <a:rPr lang="en-US" altLang="en-US" sz="900" dirty="0">
                <a:solidFill>
                  <a:srgbClr val="484848"/>
                </a:solidFill>
                <a:latin typeface="+mj-lt"/>
                <a:ea typeface="Roboto" panose="020B0604020202020204" charset="0"/>
                <a:cs typeface="Calibri" panose="020F0502020204030204" pitchFamily="34" charset="0"/>
              </a:rPr>
              <a:t>4) Purchases &amp; Revenue</a:t>
            </a:r>
          </a:p>
          <a:p>
            <a:pPr marL="171450" marR="0" lvl="0" indent="-171450" algn="just" defTabSz="914400" rtl="0" eaLnBrk="0" fontAlgn="base" latinLnBrk="0" hangingPunct="0">
              <a:lnSpc>
                <a:spcPct val="150000"/>
              </a:lnSpc>
              <a:spcBef>
                <a:spcPct val="0"/>
              </a:spcBef>
              <a:spcAft>
                <a:spcPts val="120"/>
              </a:spcAft>
              <a:buClrTx/>
              <a:buSzTx/>
              <a:buFont typeface="Arial" panose="020B0604020202020204" pitchFamily="34" charset="0"/>
              <a:buChar char="•"/>
              <a:tabLst>
                <a:tab pos="457200" algn="l"/>
              </a:tabLst>
            </a:pPr>
            <a:r>
              <a:rPr lang="en-US" altLang="en-US" sz="900" dirty="0">
                <a:solidFill>
                  <a:srgbClr val="484848"/>
                </a:solidFill>
                <a:latin typeface="+mj-lt"/>
                <a:ea typeface="Roboto" panose="020B0604020202020204" charset="0"/>
                <a:cs typeface="Calibri" panose="020F0502020204030204" pitchFamily="34" charset="0"/>
              </a:rPr>
              <a:t>Total Purchases  + Breakdown Per Style Type</a:t>
            </a:r>
          </a:p>
          <a:p>
            <a:pPr marL="171450" marR="0" lvl="0" indent="-171450" algn="just" defTabSz="914400" rtl="0" eaLnBrk="0" fontAlgn="base" latinLnBrk="0" hangingPunct="0">
              <a:lnSpc>
                <a:spcPct val="150000"/>
              </a:lnSpc>
              <a:spcBef>
                <a:spcPct val="0"/>
              </a:spcBef>
              <a:spcAft>
                <a:spcPts val="120"/>
              </a:spcAft>
              <a:buClrTx/>
              <a:buSzTx/>
              <a:buFont typeface="Arial" panose="020B0604020202020204" pitchFamily="34" charset="0"/>
              <a:buChar char="•"/>
              <a:tabLst>
                <a:tab pos="457200" algn="l"/>
              </a:tabLst>
            </a:pPr>
            <a:r>
              <a:rPr lang="en-US" altLang="en-US" sz="900" dirty="0">
                <a:solidFill>
                  <a:srgbClr val="484848"/>
                </a:solidFill>
                <a:latin typeface="+mj-lt"/>
                <a:ea typeface="Roboto" panose="020B0604020202020204" charset="0"/>
                <a:cs typeface="Calibri" panose="020F0502020204030204" pitchFamily="34" charset="0"/>
              </a:rPr>
              <a:t>Purchases broken down by color &amp; model Incl. Prices – Sorted by Total Revenue</a:t>
            </a:r>
          </a:p>
          <a:p>
            <a:pPr marL="171450" marR="0" lvl="0" indent="-171450" algn="just" defTabSz="914400" rtl="0" eaLnBrk="0" fontAlgn="base" latinLnBrk="0" hangingPunct="0">
              <a:lnSpc>
                <a:spcPct val="150000"/>
              </a:lnSpc>
              <a:spcBef>
                <a:spcPct val="0"/>
              </a:spcBef>
              <a:spcAft>
                <a:spcPts val="120"/>
              </a:spcAft>
              <a:buClrTx/>
              <a:buSzTx/>
              <a:buFont typeface="Arial" panose="020B0604020202020204" pitchFamily="34" charset="0"/>
              <a:buChar char="•"/>
              <a:tabLst>
                <a:tab pos="457200" algn="l"/>
              </a:tabLst>
            </a:pPr>
            <a:r>
              <a:rPr lang="en-US" altLang="en-US" sz="900" dirty="0">
                <a:solidFill>
                  <a:srgbClr val="484848"/>
                </a:solidFill>
                <a:latin typeface="+mj-lt"/>
                <a:ea typeface="Roboto" panose="020B0604020202020204" charset="0"/>
                <a:cs typeface="Calibri" panose="020F0502020204030204" pitchFamily="34" charset="0"/>
              </a:rPr>
              <a:t>Purchases broken down by color &amp; model Inc. Prices – sorted by Popularity</a:t>
            </a:r>
          </a:p>
          <a:p>
            <a:pPr marL="171450" marR="0" lvl="0" indent="-171450" algn="just" defTabSz="914400" rtl="0" eaLnBrk="0" fontAlgn="base" latinLnBrk="0" hangingPunct="0">
              <a:lnSpc>
                <a:spcPct val="150000"/>
              </a:lnSpc>
              <a:spcBef>
                <a:spcPct val="0"/>
              </a:spcBef>
              <a:spcAft>
                <a:spcPts val="120"/>
              </a:spcAft>
              <a:buClrTx/>
              <a:buSzTx/>
              <a:buFont typeface="Arial" panose="020B0604020202020204" pitchFamily="34" charset="0"/>
              <a:buChar char="•"/>
              <a:tabLst>
                <a:tab pos="457200" algn="l"/>
              </a:tabLst>
            </a:pPr>
            <a:r>
              <a:rPr lang="en-US" altLang="en-US" sz="900" dirty="0">
                <a:solidFill>
                  <a:srgbClr val="484848"/>
                </a:solidFill>
                <a:latin typeface="+mj-lt"/>
                <a:ea typeface="Roboto" panose="020B0604020202020204" charset="0"/>
                <a:cs typeface="Calibri" panose="020F0502020204030204" pitchFamily="34" charset="0"/>
              </a:rPr>
              <a:t>Purchases broken by model only Incl. Prices – Sorted by Total Revenue &amp; Popularity</a:t>
            </a:r>
          </a:p>
          <a:p>
            <a:pPr marL="171450" marR="0" lvl="0" indent="-171450" algn="just" defTabSz="914400" rtl="0" eaLnBrk="0" fontAlgn="base" latinLnBrk="0" hangingPunct="0">
              <a:lnSpc>
                <a:spcPct val="150000"/>
              </a:lnSpc>
              <a:spcBef>
                <a:spcPct val="0"/>
              </a:spcBef>
              <a:spcAft>
                <a:spcPts val="120"/>
              </a:spcAft>
              <a:buClrTx/>
              <a:buSzTx/>
              <a:buFont typeface="Arial" panose="020B0604020202020204" pitchFamily="34" charset="0"/>
              <a:buChar char="•"/>
              <a:tabLst>
                <a:tab pos="457200" algn="l"/>
              </a:tabLst>
            </a:pPr>
            <a:endParaRPr lang="en-US" altLang="en-US" sz="900" dirty="0">
              <a:solidFill>
                <a:srgbClr val="484848"/>
              </a:solidFill>
              <a:latin typeface="+mj-lt"/>
              <a:ea typeface="Roboto" panose="020B0604020202020204" charset="0"/>
              <a:cs typeface="Calibri" panose="020F0502020204030204" pitchFamily="3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Shape 315"/>
          <p:cNvSpPr txBox="1"/>
          <p:nvPr/>
        </p:nvSpPr>
        <p:spPr>
          <a:xfrm>
            <a:off x="0" y="0"/>
            <a:ext cx="9144000" cy="827092"/>
          </a:xfrm>
          <a:prstGeom prst="rect">
            <a:avLst/>
          </a:prstGeom>
          <a:solidFill>
            <a:srgbClr val="171717"/>
          </a:solidFill>
          <a:ln>
            <a:noFill/>
          </a:ln>
        </p:spPr>
        <p:txBody>
          <a:bodyPr spcFirstLastPara="1" wrap="square" lIns="68569" tIns="274320" rIns="68569" bIns="68569" anchor="ctr" anchorCtr="0">
            <a:noAutofit/>
          </a:bodyPr>
          <a:lstStyle/>
          <a:p>
            <a:r>
              <a:rPr lang="en" sz="1800" b="1" dirty="0">
                <a:solidFill>
                  <a:schemeClr val="bg1"/>
                </a:solidFill>
                <a:latin typeface="Roboto"/>
                <a:ea typeface="Roboto"/>
                <a:cs typeface="Roboto"/>
                <a:sym typeface="Roboto"/>
              </a:rPr>
              <a:t>1.1</a:t>
            </a:r>
            <a:r>
              <a:rPr lang="en" sz="1800" b="1" dirty="0">
                <a:solidFill>
                  <a:srgbClr val="295269"/>
                </a:solidFill>
                <a:latin typeface="Roboto"/>
                <a:ea typeface="Roboto"/>
                <a:cs typeface="Roboto"/>
                <a:sym typeface="Roboto"/>
              </a:rPr>
              <a:t> </a:t>
            </a:r>
            <a:r>
              <a:rPr lang="en-US" sz="1800" b="1" spc="300" dirty="0">
                <a:solidFill>
                  <a:schemeClr val="bg1"/>
                </a:solidFill>
                <a:latin typeface="Roboto"/>
                <a:ea typeface="Roboto"/>
                <a:cs typeface="Roboto"/>
                <a:sym typeface="Roboto"/>
              </a:rPr>
              <a:t>WHAT ARE YOU LOOKING FOR ?</a:t>
            </a:r>
            <a:endParaRPr sz="1800" b="1" spc="300" dirty="0">
              <a:solidFill>
                <a:schemeClr val="bg1"/>
              </a:solidFill>
              <a:latin typeface="Roboto"/>
              <a:ea typeface="Roboto"/>
              <a:cs typeface="Roboto"/>
              <a:sym typeface="Roboto"/>
            </a:endParaRPr>
          </a:p>
        </p:txBody>
      </p:sp>
      <p:sp>
        <p:nvSpPr>
          <p:cNvPr id="316" name="Shape 316"/>
          <p:cNvSpPr txBox="1"/>
          <p:nvPr/>
        </p:nvSpPr>
        <p:spPr>
          <a:xfrm>
            <a:off x="133480" y="1143290"/>
            <a:ext cx="5000625" cy="1249275"/>
          </a:xfrm>
          <a:prstGeom prst="rect">
            <a:avLst/>
          </a:prstGeom>
          <a:noFill/>
          <a:ln w="9525" cap="flat" cmpd="sng">
            <a:noFill/>
            <a:prstDash val="solid"/>
            <a:round/>
            <a:headEnd type="none" w="sm" len="sm"/>
            <a:tailEnd type="none" w="sm" len="sm"/>
          </a:ln>
        </p:spPr>
        <p:txBody>
          <a:bodyPr spcFirstLastPara="1" wrap="square" lIns="68569" tIns="68569" rIns="68569" bIns="68569" anchor="t" anchorCtr="0">
            <a:noAutofit/>
          </a:bodyPr>
          <a:lstStyle/>
          <a:p>
            <a:pPr>
              <a:lnSpc>
                <a:spcPct val="150000"/>
              </a:lnSpc>
              <a:buClr>
                <a:schemeClr val="dk1"/>
              </a:buClr>
              <a:buSzPts val="1100"/>
            </a:pPr>
            <a:r>
              <a:rPr lang="en-US" sz="1000" dirty="0">
                <a:latin typeface="+mj-lt"/>
                <a:ea typeface="Roboto"/>
                <a:cs typeface="Roboto"/>
                <a:sym typeface="Roboto"/>
              </a:rPr>
              <a:t>Summary of Findings:</a:t>
            </a:r>
          </a:p>
          <a:p>
            <a:pPr marL="171450" indent="-171450">
              <a:lnSpc>
                <a:spcPct val="150000"/>
              </a:lnSpc>
              <a:buClr>
                <a:schemeClr val="dk1"/>
              </a:buClr>
              <a:buSzPts val="1100"/>
              <a:buFont typeface="Arial" panose="020B0604020202020204" pitchFamily="34" charset="0"/>
              <a:buChar char="•"/>
            </a:pPr>
            <a:r>
              <a:rPr lang="en-US" sz="1000" dirty="0">
                <a:latin typeface="+mj-lt"/>
                <a:ea typeface="Roboto"/>
                <a:cs typeface="Roboto"/>
                <a:sym typeface="Roboto"/>
              </a:rPr>
              <a:t>Total Users who took the survey were 500</a:t>
            </a:r>
          </a:p>
          <a:p>
            <a:pPr marL="171450" indent="-171450">
              <a:lnSpc>
                <a:spcPct val="150000"/>
              </a:lnSpc>
              <a:buClr>
                <a:schemeClr val="dk1"/>
              </a:buClr>
              <a:buSzPts val="1100"/>
              <a:buFont typeface="Arial" panose="020B0604020202020204" pitchFamily="34" charset="0"/>
              <a:buChar char="•"/>
            </a:pPr>
            <a:r>
              <a:rPr lang="en-US" sz="1000" dirty="0">
                <a:latin typeface="+mj-lt"/>
                <a:ea typeface="Roboto"/>
                <a:cs typeface="Roboto"/>
                <a:sym typeface="Roboto"/>
              </a:rPr>
              <a:t>Selection was evenly split between Men and Women, </a:t>
            </a:r>
          </a:p>
          <a:p>
            <a:pPr marL="171450" indent="-171450">
              <a:lnSpc>
                <a:spcPct val="150000"/>
              </a:lnSpc>
              <a:buClr>
                <a:schemeClr val="dk1"/>
              </a:buClr>
              <a:buSzPts val="1100"/>
              <a:buFont typeface="Arial" panose="020B0604020202020204" pitchFamily="34" charset="0"/>
              <a:buChar char="•"/>
            </a:pPr>
            <a:r>
              <a:rPr lang="en-US" sz="1000" dirty="0">
                <a:latin typeface="+mj-lt"/>
                <a:ea typeface="Roboto"/>
                <a:cs typeface="Roboto"/>
                <a:sym typeface="Roboto"/>
              </a:rPr>
              <a:t>Men’s style was 48.40%, Women’s style was 41.80%</a:t>
            </a:r>
          </a:p>
          <a:p>
            <a:pPr marL="171450" indent="-171450">
              <a:lnSpc>
                <a:spcPct val="150000"/>
              </a:lnSpc>
              <a:buClr>
                <a:schemeClr val="dk1"/>
              </a:buClr>
              <a:buSzPts val="1100"/>
              <a:buFont typeface="Arial" panose="020B0604020202020204" pitchFamily="34" charset="0"/>
              <a:buChar char="•"/>
            </a:pPr>
            <a:r>
              <a:rPr lang="en-US" sz="1000" dirty="0">
                <a:latin typeface="+mj-lt"/>
                <a:ea typeface="Roboto"/>
                <a:cs typeface="Roboto"/>
                <a:sym typeface="Roboto"/>
              </a:rPr>
              <a:t>~ 10 % of users didn’t specify</a:t>
            </a:r>
            <a:endParaRPr sz="1000" dirty="0">
              <a:latin typeface="+mj-lt"/>
              <a:ea typeface="Roboto"/>
              <a:cs typeface="Roboto"/>
              <a:sym typeface="Roboto"/>
            </a:endParaRPr>
          </a:p>
          <a:p>
            <a:pPr>
              <a:lnSpc>
                <a:spcPct val="115000"/>
              </a:lnSpc>
              <a:buClr>
                <a:schemeClr val="dk1"/>
              </a:buClr>
              <a:buSzPts val="1100"/>
            </a:pPr>
            <a:endParaRPr sz="900" dirty="0">
              <a:latin typeface="Roboto"/>
              <a:ea typeface="Roboto"/>
              <a:cs typeface="Roboto"/>
              <a:sym typeface="Roboto"/>
            </a:endParaRPr>
          </a:p>
        </p:txBody>
      </p:sp>
      <p:pic>
        <p:nvPicPr>
          <p:cNvPr id="3" name="Picture 2" descr="A screen shot of a smart phone&#10;&#10;Description automatically generated">
            <a:extLst>
              <a:ext uri="{FF2B5EF4-FFF2-40B4-BE49-F238E27FC236}">
                <a16:creationId xmlns:a16="http://schemas.microsoft.com/office/drawing/2014/main" id="{FD0DEA75-EE52-4A11-B6A2-800725283D15}"/>
              </a:ext>
            </a:extLst>
          </p:cNvPr>
          <p:cNvPicPr>
            <a:picLocks noChangeAspect="1"/>
          </p:cNvPicPr>
          <p:nvPr/>
        </p:nvPicPr>
        <p:blipFill>
          <a:blip r:embed="rId3"/>
          <a:stretch>
            <a:fillRect/>
          </a:stretch>
        </p:blipFill>
        <p:spPr>
          <a:xfrm>
            <a:off x="5536406" y="1086729"/>
            <a:ext cx="3414711" cy="3919754"/>
          </a:xfrm>
          <a:prstGeom prst="rect">
            <a:avLst/>
          </a:prstGeom>
        </p:spPr>
      </p:pic>
      <p:pic>
        <p:nvPicPr>
          <p:cNvPr id="5" name="Picture 4" descr="A screenshot of a cell phone&#10;&#10;Description automatically generated">
            <a:extLst>
              <a:ext uri="{FF2B5EF4-FFF2-40B4-BE49-F238E27FC236}">
                <a16:creationId xmlns:a16="http://schemas.microsoft.com/office/drawing/2014/main" id="{849F613D-BB52-426F-8EAF-4CE0AD6F17F9}"/>
              </a:ext>
            </a:extLst>
          </p:cNvPr>
          <p:cNvPicPr>
            <a:picLocks noChangeAspect="1"/>
          </p:cNvPicPr>
          <p:nvPr/>
        </p:nvPicPr>
        <p:blipFill>
          <a:blip r:embed="rId4"/>
          <a:stretch>
            <a:fillRect/>
          </a:stretch>
        </p:blipFill>
        <p:spPr>
          <a:xfrm>
            <a:off x="133481" y="2571748"/>
            <a:ext cx="5000625" cy="243473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Shape 315"/>
          <p:cNvSpPr txBox="1"/>
          <p:nvPr/>
        </p:nvSpPr>
        <p:spPr>
          <a:xfrm>
            <a:off x="0" y="0"/>
            <a:ext cx="9144000" cy="827092"/>
          </a:xfrm>
          <a:prstGeom prst="rect">
            <a:avLst/>
          </a:prstGeom>
          <a:solidFill>
            <a:srgbClr val="171717"/>
          </a:solidFill>
          <a:ln>
            <a:noFill/>
          </a:ln>
        </p:spPr>
        <p:txBody>
          <a:bodyPr spcFirstLastPara="1" wrap="square" lIns="68569" tIns="274320" rIns="68569" bIns="68569" anchor="ctr" anchorCtr="0">
            <a:noAutofit/>
          </a:bodyPr>
          <a:lstStyle/>
          <a:p>
            <a:r>
              <a:rPr lang="en" sz="1800" b="1" dirty="0">
                <a:solidFill>
                  <a:schemeClr val="bg1"/>
                </a:solidFill>
                <a:latin typeface="Roboto"/>
                <a:ea typeface="Roboto"/>
                <a:cs typeface="Roboto"/>
                <a:sym typeface="Roboto"/>
              </a:rPr>
              <a:t>1.2</a:t>
            </a:r>
            <a:r>
              <a:rPr lang="en" sz="1800" b="1" dirty="0">
                <a:solidFill>
                  <a:srgbClr val="295269"/>
                </a:solidFill>
                <a:latin typeface="Roboto"/>
                <a:ea typeface="Roboto"/>
                <a:cs typeface="Roboto"/>
                <a:sym typeface="Roboto"/>
              </a:rPr>
              <a:t>  </a:t>
            </a:r>
            <a:r>
              <a:rPr lang="en-US" sz="1800" b="1" spc="300" dirty="0">
                <a:solidFill>
                  <a:schemeClr val="bg1"/>
                </a:solidFill>
                <a:latin typeface="Roboto"/>
                <a:ea typeface="Roboto"/>
                <a:cs typeface="Roboto"/>
                <a:sym typeface="Roboto"/>
              </a:rPr>
              <a:t>WHAT’s YOUR FIT?</a:t>
            </a:r>
            <a:endParaRPr sz="1800" b="1" spc="300" dirty="0">
              <a:solidFill>
                <a:schemeClr val="bg1"/>
              </a:solidFill>
              <a:latin typeface="Roboto"/>
              <a:ea typeface="Roboto"/>
              <a:cs typeface="Roboto"/>
              <a:sym typeface="Roboto"/>
            </a:endParaRPr>
          </a:p>
        </p:txBody>
      </p:sp>
      <p:sp>
        <p:nvSpPr>
          <p:cNvPr id="316" name="Shape 316"/>
          <p:cNvSpPr txBox="1"/>
          <p:nvPr/>
        </p:nvSpPr>
        <p:spPr>
          <a:xfrm>
            <a:off x="133480" y="1143290"/>
            <a:ext cx="5000625" cy="1249275"/>
          </a:xfrm>
          <a:prstGeom prst="rect">
            <a:avLst/>
          </a:prstGeom>
          <a:noFill/>
          <a:ln w="9525" cap="flat" cmpd="sng">
            <a:noFill/>
            <a:prstDash val="solid"/>
            <a:round/>
            <a:headEnd type="none" w="sm" len="sm"/>
            <a:tailEnd type="none" w="sm" len="sm"/>
          </a:ln>
        </p:spPr>
        <p:txBody>
          <a:bodyPr spcFirstLastPara="1" wrap="square" lIns="68569" tIns="68569" rIns="68569" bIns="68569" anchor="t" anchorCtr="0">
            <a:noAutofit/>
          </a:bodyPr>
          <a:lstStyle/>
          <a:p>
            <a:pPr>
              <a:lnSpc>
                <a:spcPct val="150000"/>
              </a:lnSpc>
              <a:buClr>
                <a:schemeClr val="dk1"/>
              </a:buClr>
              <a:buSzPts val="1100"/>
            </a:pPr>
            <a:r>
              <a:rPr lang="en-US" sz="1000" dirty="0">
                <a:latin typeface="+mj-lt"/>
                <a:ea typeface="Roboto"/>
                <a:cs typeface="Roboto"/>
                <a:sym typeface="Roboto"/>
              </a:rPr>
              <a:t>Summary of Findings:</a:t>
            </a:r>
          </a:p>
          <a:p>
            <a:pPr marL="171450" indent="-171450">
              <a:lnSpc>
                <a:spcPct val="150000"/>
              </a:lnSpc>
              <a:buClr>
                <a:schemeClr val="dk1"/>
              </a:buClr>
              <a:buSzPts val="1100"/>
              <a:buFont typeface="Arial" panose="020B0604020202020204" pitchFamily="34" charset="0"/>
              <a:buChar char="•"/>
            </a:pPr>
            <a:r>
              <a:rPr lang="en-US" sz="1000" dirty="0">
                <a:latin typeface="+mj-lt"/>
                <a:ea typeface="Roboto"/>
                <a:cs typeface="Roboto"/>
                <a:sym typeface="Roboto"/>
              </a:rPr>
              <a:t>Most Popular Fit selected was ‘Narrow’ </a:t>
            </a:r>
          </a:p>
          <a:p>
            <a:pPr marL="171450" indent="-171450">
              <a:lnSpc>
                <a:spcPct val="150000"/>
              </a:lnSpc>
              <a:buClr>
                <a:schemeClr val="dk1"/>
              </a:buClr>
              <a:buSzPts val="1100"/>
              <a:buFont typeface="Arial" panose="020B0604020202020204" pitchFamily="34" charset="0"/>
              <a:buChar char="•"/>
            </a:pPr>
            <a:r>
              <a:rPr lang="en-US" sz="1000" dirty="0">
                <a:latin typeface="+mj-lt"/>
                <a:ea typeface="Roboto"/>
                <a:cs typeface="Roboto"/>
                <a:sym typeface="Roboto"/>
              </a:rPr>
              <a:t>Close to 30% users selected Medium</a:t>
            </a:r>
          </a:p>
          <a:p>
            <a:pPr marL="171450" indent="-171450">
              <a:lnSpc>
                <a:spcPct val="150000"/>
              </a:lnSpc>
              <a:buClr>
                <a:schemeClr val="dk1"/>
              </a:buClr>
              <a:buSzPts val="1100"/>
              <a:buFont typeface="Arial" panose="020B0604020202020204" pitchFamily="34" charset="0"/>
              <a:buChar char="•"/>
            </a:pPr>
            <a:r>
              <a:rPr lang="en-US" sz="1000" dirty="0">
                <a:latin typeface="+mj-lt"/>
                <a:ea typeface="Roboto"/>
                <a:cs typeface="Roboto"/>
                <a:sym typeface="Roboto"/>
              </a:rPr>
              <a:t>The Least Fit selection was ‘Wide’ at 20%</a:t>
            </a:r>
          </a:p>
          <a:p>
            <a:pPr marL="171450" indent="-171450">
              <a:lnSpc>
                <a:spcPct val="150000"/>
              </a:lnSpc>
              <a:buClr>
                <a:schemeClr val="dk1"/>
              </a:buClr>
              <a:buSzPts val="1100"/>
              <a:buFont typeface="Arial" panose="020B0604020202020204" pitchFamily="34" charset="0"/>
              <a:buChar char="•"/>
            </a:pPr>
            <a:r>
              <a:rPr lang="en-US" sz="1000" dirty="0">
                <a:latin typeface="+mj-lt"/>
                <a:ea typeface="Roboto"/>
                <a:cs typeface="Roboto"/>
                <a:sym typeface="Roboto"/>
              </a:rPr>
              <a:t>~ 10 % of users have skipped the question</a:t>
            </a:r>
            <a:endParaRPr sz="1000" dirty="0">
              <a:latin typeface="+mj-lt"/>
              <a:ea typeface="Roboto"/>
              <a:cs typeface="Roboto"/>
              <a:sym typeface="Roboto"/>
            </a:endParaRPr>
          </a:p>
          <a:p>
            <a:pPr>
              <a:lnSpc>
                <a:spcPct val="115000"/>
              </a:lnSpc>
              <a:buClr>
                <a:schemeClr val="dk1"/>
              </a:buClr>
              <a:buSzPts val="1100"/>
            </a:pPr>
            <a:endParaRPr sz="900" dirty="0">
              <a:latin typeface="Roboto"/>
              <a:ea typeface="Roboto"/>
              <a:cs typeface="Roboto"/>
              <a:sym typeface="Roboto"/>
            </a:endParaRPr>
          </a:p>
        </p:txBody>
      </p:sp>
      <p:pic>
        <p:nvPicPr>
          <p:cNvPr id="4" name="Picture 3" descr="A screenshot of a cell phone&#10;&#10;Description automatically generated">
            <a:extLst>
              <a:ext uri="{FF2B5EF4-FFF2-40B4-BE49-F238E27FC236}">
                <a16:creationId xmlns:a16="http://schemas.microsoft.com/office/drawing/2014/main" id="{365308E8-A9A3-4F0F-A17B-4097FFD67460}"/>
              </a:ext>
            </a:extLst>
          </p:cNvPr>
          <p:cNvPicPr>
            <a:picLocks noChangeAspect="1"/>
          </p:cNvPicPr>
          <p:nvPr/>
        </p:nvPicPr>
        <p:blipFill>
          <a:blip r:embed="rId3"/>
          <a:stretch>
            <a:fillRect/>
          </a:stretch>
        </p:blipFill>
        <p:spPr>
          <a:xfrm>
            <a:off x="271387" y="2571750"/>
            <a:ext cx="4724809" cy="2415749"/>
          </a:xfrm>
          <a:prstGeom prst="rect">
            <a:avLst/>
          </a:prstGeom>
        </p:spPr>
      </p:pic>
      <p:pic>
        <p:nvPicPr>
          <p:cNvPr id="7" name="Picture 6" descr="A screenshot of a cell phone&#10;&#10;Description automatically generated">
            <a:extLst>
              <a:ext uri="{FF2B5EF4-FFF2-40B4-BE49-F238E27FC236}">
                <a16:creationId xmlns:a16="http://schemas.microsoft.com/office/drawing/2014/main" id="{6268BE7E-9F4D-4B71-9EA9-BFB6EAC52FB0}"/>
              </a:ext>
            </a:extLst>
          </p:cNvPr>
          <p:cNvPicPr>
            <a:picLocks noChangeAspect="1"/>
          </p:cNvPicPr>
          <p:nvPr/>
        </p:nvPicPr>
        <p:blipFill>
          <a:blip r:embed="rId4"/>
          <a:stretch>
            <a:fillRect/>
          </a:stretch>
        </p:blipFill>
        <p:spPr>
          <a:xfrm>
            <a:off x="5588664" y="952772"/>
            <a:ext cx="3421856" cy="4090715"/>
          </a:xfrm>
          <a:prstGeom prst="rect">
            <a:avLst/>
          </a:prstGeom>
        </p:spPr>
      </p:pic>
    </p:spTree>
    <p:extLst>
      <p:ext uri="{BB962C8B-B14F-4D97-AF65-F5344CB8AC3E}">
        <p14:creationId xmlns:p14="http://schemas.microsoft.com/office/powerpoint/2010/main" val="288694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Shape 315"/>
          <p:cNvSpPr txBox="1"/>
          <p:nvPr/>
        </p:nvSpPr>
        <p:spPr>
          <a:xfrm>
            <a:off x="0" y="0"/>
            <a:ext cx="9144000" cy="827092"/>
          </a:xfrm>
          <a:prstGeom prst="rect">
            <a:avLst/>
          </a:prstGeom>
          <a:solidFill>
            <a:srgbClr val="171717"/>
          </a:solidFill>
          <a:ln>
            <a:noFill/>
          </a:ln>
        </p:spPr>
        <p:txBody>
          <a:bodyPr spcFirstLastPara="1" wrap="square" lIns="68569" tIns="274320" rIns="68569" bIns="68569" anchor="ctr" anchorCtr="0">
            <a:noAutofit/>
          </a:bodyPr>
          <a:lstStyle/>
          <a:p>
            <a:r>
              <a:rPr lang="en" sz="1800" b="1" dirty="0">
                <a:solidFill>
                  <a:schemeClr val="bg1"/>
                </a:solidFill>
                <a:latin typeface="Roboto"/>
                <a:ea typeface="Roboto"/>
                <a:cs typeface="Roboto"/>
                <a:sym typeface="Roboto"/>
              </a:rPr>
              <a:t>1.3</a:t>
            </a:r>
            <a:r>
              <a:rPr lang="en" sz="1800" b="1" dirty="0">
                <a:solidFill>
                  <a:srgbClr val="295269"/>
                </a:solidFill>
                <a:latin typeface="Roboto"/>
                <a:ea typeface="Roboto"/>
                <a:cs typeface="Roboto"/>
                <a:sym typeface="Roboto"/>
              </a:rPr>
              <a:t>  </a:t>
            </a:r>
            <a:r>
              <a:rPr lang="en-US" sz="1800" b="1" spc="300" dirty="0">
                <a:solidFill>
                  <a:schemeClr val="bg1"/>
                </a:solidFill>
                <a:latin typeface="Roboto"/>
                <a:ea typeface="Roboto"/>
                <a:cs typeface="Roboto"/>
                <a:sym typeface="Roboto"/>
              </a:rPr>
              <a:t>WHICH SHAPES DO YOU LIKE?</a:t>
            </a:r>
            <a:endParaRPr sz="1800" b="1" spc="300" dirty="0">
              <a:solidFill>
                <a:schemeClr val="bg1"/>
              </a:solidFill>
              <a:latin typeface="Roboto"/>
              <a:ea typeface="Roboto"/>
              <a:cs typeface="Roboto"/>
              <a:sym typeface="Roboto"/>
            </a:endParaRPr>
          </a:p>
        </p:txBody>
      </p:sp>
      <p:sp>
        <p:nvSpPr>
          <p:cNvPr id="316" name="Shape 316"/>
          <p:cNvSpPr txBox="1"/>
          <p:nvPr/>
        </p:nvSpPr>
        <p:spPr>
          <a:xfrm>
            <a:off x="133480" y="1143290"/>
            <a:ext cx="5000625" cy="1249275"/>
          </a:xfrm>
          <a:prstGeom prst="rect">
            <a:avLst/>
          </a:prstGeom>
          <a:noFill/>
          <a:ln w="9525" cap="flat" cmpd="sng">
            <a:noFill/>
            <a:prstDash val="solid"/>
            <a:round/>
            <a:headEnd type="none" w="sm" len="sm"/>
            <a:tailEnd type="none" w="sm" len="sm"/>
          </a:ln>
        </p:spPr>
        <p:txBody>
          <a:bodyPr spcFirstLastPara="1" wrap="square" lIns="68569" tIns="68569" rIns="68569" bIns="68569" anchor="t" anchorCtr="0">
            <a:noAutofit/>
          </a:bodyPr>
          <a:lstStyle/>
          <a:p>
            <a:pPr>
              <a:lnSpc>
                <a:spcPct val="150000"/>
              </a:lnSpc>
              <a:buClr>
                <a:schemeClr val="dk1"/>
              </a:buClr>
              <a:buSzPts val="1100"/>
            </a:pPr>
            <a:r>
              <a:rPr lang="en-US" sz="1000" dirty="0">
                <a:latin typeface="+mj-lt"/>
                <a:ea typeface="Roboto"/>
                <a:cs typeface="Roboto"/>
                <a:sym typeface="Roboto"/>
              </a:rPr>
              <a:t>Summary of Findings:</a:t>
            </a:r>
          </a:p>
          <a:p>
            <a:pPr marL="171450" indent="-171450">
              <a:lnSpc>
                <a:spcPct val="150000"/>
              </a:lnSpc>
              <a:buClr>
                <a:schemeClr val="dk1"/>
              </a:buClr>
              <a:buSzPts val="1100"/>
              <a:buFont typeface="Arial" panose="020B0604020202020204" pitchFamily="34" charset="0"/>
              <a:buChar char="•"/>
            </a:pPr>
            <a:r>
              <a:rPr lang="en-US" sz="1000" dirty="0">
                <a:latin typeface="+mj-lt"/>
                <a:ea typeface="Roboto"/>
                <a:cs typeface="Roboto"/>
                <a:sym typeface="Roboto"/>
              </a:rPr>
              <a:t>Most Popular Shape selected was ‘Rectangular’ at 37% </a:t>
            </a:r>
          </a:p>
          <a:p>
            <a:pPr marL="171450" indent="-171450">
              <a:lnSpc>
                <a:spcPct val="150000"/>
              </a:lnSpc>
              <a:buClr>
                <a:schemeClr val="dk1"/>
              </a:buClr>
              <a:buSzPts val="1100"/>
              <a:buFont typeface="Arial" panose="020B0604020202020204" pitchFamily="34" charset="0"/>
              <a:buChar char="•"/>
            </a:pPr>
            <a:r>
              <a:rPr lang="en-US" sz="1000" dirty="0">
                <a:latin typeface="+mj-lt"/>
                <a:ea typeface="Roboto"/>
                <a:cs typeface="Roboto"/>
                <a:sym typeface="Roboto"/>
              </a:rPr>
              <a:t>Close to 31% users selected ‘Square’</a:t>
            </a:r>
          </a:p>
          <a:p>
            <a:pPr marL="171450" indent="-171450">
              <a:lnSpc>
                <a:spcPct val="150000"/>
              </a:lnSpc>
              <a:buClr>
                <a:schemeClr val="dk1"/>
              </a:buClr>
              <a:buSzPts val="1100"/>
              <a:buFont typeface="Arial" panose="020B0604020202020204" pitchFamily="34" charset="0"/>
              <a:buChar char="•"/>
            </a:pPr>
            <a:r>
              <a:rPr lang="en-US" sz="1000" dirty="0">
                <a:latin typeface="+mj-lt"/>
                <a:ea typeface="Roboto"/>
                <a:cs typeface="Roboto"/>
                <a:sym typeface="Roboto"/>
              </a:rPr>
              <a:t>Third was ‘Round’ at 20%</a:t>
            </a:r>
          </a:p>
          <a:p>
            <a:pPr marL="171450" indent="-171450">
              <a:lnSpc>
                <a:spcPct val="150000"/>
              </a:lnSpc>
              <a:buClr>
                <a:schemeClr val="dk1"/>
              </a:buClr>
              <a:buSzPts val="1100"/>
              <a:buFont typeface="Arial" panose="020B0604020202020204" pitchFamily="34" charset="0"/>
              <a:buChar char="•"/>
            </a:pPr>
            <a:r>
              <a:rPr lang="en-US" sz="1000" dirty="0">
                <a:latin typeface="+mj-lt"/>
                <a:ea typeface="Roboto"/>
                <a:cs typeface="Roboto"/>
                <a:sym typeface="Roboto"/>
              </a:rPr>
              <a:t>~ 8 % of users didn’t specify a preference</a:t>
            </a:r>
            <a:endParaRPr sz="1000" dirty="0">
              <a:latin typeface="+mj-lt"/>
              <a:ea typeface="Roboto"/>
              <a:cs typeface="Roboto"/>
              <a:sym typeface="Roboto"/>
            </a:endParaRPr>
          </a:p>
          <a:p>
            <a:pPr>
              <a:lnSpc>
                <a:spcPct val="115000"/>
              </a:lnSpc>
              <a:buClr>
                <a:schemeClr val="dk1"/>
              </a:buClr>
              <a:buSzPts val="1100"/>
            </a:pPr>
            <a:endParaRPr sz="900" dirty="0">
              <a:latin typeface="Roboto"/>
              <a:ea typeface="Roboto"/>
              <a:cs typeface="Roboto"/>
              <a:sym typeface="Roboto"/>
            </a:endParaRPr>
          </a:p>
        </p:txBody>
      </p:sp>
      <p:pic>
        <p:nvPicPr>
          <p:cNvPr id="3" name="Picture 2" descr="A screenshot of a cell phone&#10;&#10;Description automatically generated">
            <a:extLst>
              <a:ext uri="{FF2B5EF4-FFF2-40B4-BE49-F238E27FC236}">
                <a16:creationId xmlns:a16="http://schemas.microsoft.com/office/drawing/2014/main" id="{DC2BCC32-454D-46CA-B923-211A4B75854C}"/>
              </a:ext>
            </a:extLst>
          </p:cNvPr>
          <p:cNvPicPr>
            <a:picLocks noChangeAspect="1"/>
          </p:cNvPicPr>
          <p:nvPr/>
        </p:nvPicPr>
        <p:blipFill>
          <a:blip r:embed="rId3"/>
          <a:stretch>
            <a:fillRect/>
          </a:stretch>
        </p:blipFill>
        <p:spPr>
          <a:xfrm>
            <a:off x="133480" y="2708763"/>
            <a:ext cx="4701947" cy="2004234"/>
          </a:xfrm>
          <a:prstGeom prst="rect">
            <a:avLst/>
          </a:prstGeom>
        </p:spPr>
      </p:pic>
      <p:pic>
        <p:nvPicPr>
          <p:cNvPr id="6" name="Picture 5" descr="A screenshot of a cell phone&#10;&#10;Description automatically generated">
            <a:extLst>
              <a:ext uri="{FF2B5EF4-FFF2-40B4-BE49-F238E27FC236}">
                <a16:creationId xmlns:a16="http://schemas.microsoft.com/office/drawing/2014/main" id="{80CC1226-71E8-48C7-A201-17C36F5CCD51}"/>
              </a:ext>
            </a:extLst>
          </p:cNvPr>
          <p:cNvPicPr>
            <a:picLocks noChangeAspect="1"/>
          </p:cNvPicPr>
          <p:nvPr/>
        </p:nvPicPr>
        <p:blipFill>
          <a:blip r:embed="rId4"/>
          <a:stretch>
            <a:fillRect/>
          </a:stretch>
        </p:blipFill>
        <p:spPr>
          <a:xfrm>
            <a:off x="5257800" y="960120"/>
            <a:ext cx="3752720" cy="4015740"/>
          </a:xfrm>
          <a:prstGeom prst="rect">
            <a:avLst/>
          </a:prstGeom>
        </p:spPr>
      </p:pic>
    </p:spTree>
    <p:extLst>
      <p:ext uri="{BB962C8B-B14F-4D97-AF65-F5344CB8AC3E}">
        <p14:creationId xmlns:p14="http://schemas.microsoft.com/office/powerpoint/2010/main" val="25099657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Shape 315"/>
          <p:cNvSpPr txBox="1"/>
          <p:nvPr/>
        </p:nvSpPr>
        <p:spPr>
          <a:xfrm>
            <a:off x="0" y="0"/>
            <a:ext cx="9144000" cy="827092"/>
          </a:xfrm>
          <a:prstGeom prst="rect">
            <a:avLst/>
          </a:prstGeom>
          <a:solidFill>
            <a:srgbClr val="171717"/>
          </a:solidFill>
          <a:ln>
            <a:noFill/>
          </a:ln>
        </p:spPr>
        <p:txBody>
          <a:bodyPr spcFirstLastPara="1" wrap="square" lIns="68569" tIns="274320" rIns="68569" bIns="68569" anchor="ctr" anchorCtr="0">
            <a:noAutofit/>
          </a:bodyPr>
          <a:lstStyle/>
          <a:p>
            <a:r>
              <a:rPr lang="en" sz="1800" b="1" dirty="0">
                <a:solidFill>
                  <a:schemeClr val="bg1"/>
                </a:solidFill>
                <a:latin typeface="Roboto"/>
                <a:ea typeface="Roboto"/>
                <a:cs typeface="Roboto"/>
                <a:sym typeface="Roboto"/>
              </a:rPr>
              <a:t>1.4</a:t>
            </a:r>
            <a:r>
              <a:rPr lang="en" sz="1800" b="1" dirty="0">
                <a:solidFill>
                  <a:srgbClr val="295269"/>
                </a:solidFill>
                <a:latin typeface="Roboto"/>
                <a:ea typeface="Roboto"/>
                <a:cs typeface="Roboto"/>
                <a:sym typeface="Roboto"/>
              </a:rPr>
              <a:t>  </a:t>
            </a:r>
            <a:r>
              <a:rPr lang="en-US" sz="1800" b="1" spc="300" dirty="0">
                <a:solidFill>
                  <a:schemeClr val="bg1"/>
                </a:solidFill>
                <a:latin typeface="Roboto"/>
                <a:ea typeface="Roboto"/>
                <a:cs typeface="Roboto"/>
                <a:sym typeface="Roboto"/>
              </a:rPr>
              <a:t>WHICH COLORS DO YOU LIKE?</a:t>
            </a:r>
            <a:endParaRPr sz="1800" b="1" spc="300" dirty="0">
              <a:solidFill>
                <a:schemeClr val="bg1"/>
              </a:solidFill>
              <a:latin typeface="Roboto"/>
              <a:ea typeface="Roboto"/>
              <a:cs typeface="Roboto"/>
              <a:sym typeface="Roboto"/>
            </a:endParaRPr>
          </a:p>
        </p:txBody>
      </p:sp>
      <p:sp>
        <p:nvSpPr>
          <p:cNvPr id="316" name="Shape 316"/>
          <p:cNvSpPr txBox="1"/>
          <p:nvPr/>
        </p:nvSpPr>
        <p:spPr>
          <a:xfrm>
            <a:off x="133480" y="1143290"/>
            <a:ext cx="5000625" cy="1128423"/>
          </a:xfrm>
          <a:prstGeom prst="rect">
            <a:avLst/>
          </a:prstGeom>
          <a:noFill/>
          <a:ln w="9525" cap="flat" cmpd="sng">
            <a:noFill/>
            <a:prstDash val="solid"/>
            <a:round/>
            <a:headEnd type="none" w="sm" len="sm"/>
            <a:tailEnd type="none" w="sm" len="sm"/>
          </a:ln>
        </p:spPr>
        <p:txBody>
          <a:bodyPr spcFirstLastPara="1" wrap="square" lIns="68569" tIns="68569" rIns="68569" bIns="68569" anchor="t" anchorCtr="0">
            <a:noAutofit/>
          </a:bodyPr>
          <a:lstStyle/>
          <a:p>
            <a:pPr>
              <a:lnSpc>
                <a:spcPct val="150000"/>
              </a:lnSpc>
              <a:buClr>
                <a:schemeClr val="dk1"/>
              </a:buClr>
              <a:buSzPts val="1100"/>
            </a:pPr>
            <a:r>
              <a:rPr lang="en-US" sz="1000" dirty="0">
                <a:latin typeface="+mj-lt"/>
                <a:ea typeface="Roboto"/>
                <a:cs typeface="Roboto"/>
                <a:sym typeface="Roboto"/>
              </a:rPr>
              <a:t>Summary of Findings:</a:t>
            </a:r>
          </a:p>
          <a:p>
            <a:pPr marL="171450" indent="-171450">
              <a:lnSpc>
                <a:spcPct val="150000"/>
              </a:lnSpc>
              <a:buClr>
                <a:schemeClr val="dk1"/>
              </a:buClr>
              <a:buSzPts val="1100"/>
              <a:buFont typeface="Arial" panose="020B0604020202020204" pitchFamily="34" charset="0"/>
              <a:buChar char="•"/>
            </a:pPr>
            <a:r>
              <a:rPr lang="en-US" sz="1000" dirty="0">
                <a:latin typeface="+mj-lt"/>
                <a:ea typeface="Roboto"/>
                <a:cs typeface="Roboto"/>
                <a:sym typeface="Roboto"/>
              </a:rPr>
              <a:t>Almost 70% users preferred either ‘Black’ or ‘Tortoise’</a:t>
            </a:r>
          </a:p>
          <a:p>
            <a:pPr marL="171450" indent="-171450">
              <a:lnSpc>
                <a:spcPct val="150000"/>
              </a:lnSpc>
              <a:buClr>
                <a:schemeClr val="dk1"/>
              </a:buClr>
              <a:buSzPts val="1100"/>
              <a:buFont typeface="Arial" panose="020B0604020202020204" pitchFamily="34" charset="0"/>
              <a:buChar char="•"/>
            </a:pPr>
            <a:r>
              <a:rPr lang="en-US" sz="1000" dirty="0">
                <a:latin typeface="+mj-lt"/>
                <a:ea typeface="Roboto"/>
                <a:cs typeface="Roboto"/>
                <a:sym typeface="Roboto"/>
              </a:rPr>
              <a:t>Close to 20% users preferred Crystal</a:t>
            </a:r>
          </a:p>
          <a:p>
            <a:pPr marL="171450" indent="-171450">
              <a:lnSpc>
                <a:spcPct val="150000"/>
              </a:lnSpc>
              <a:buClr>
                <a:schemeClr val="dk1"/>
              </a:buClr>
              <a:buSzPts val="1100"/>
              <a:buFont typeface="Arial" panose="020B0604020202020204" pitchFamily="34" charset="0"/>
              <a:buChar char="•"/>
            </a:pPr>
            <a:r>
              <a:rPr lang="en-US" sz="1000" dirty="0">
                <a:latin typeface="+mj-lt"/>
                <a:ea typeface="Roboto"/>
                <a:cs typeface="Roboto"/>
                <a:sym typeface="Roboto"/>
              </a:rPr>
              <a:t>The Least preferred were Neutral and Two-Tone, with 10% and 8% respectively</a:t>
            </a:r>
            <a:endParaRPr sz="900" dirty="0">
              <a:latin typeface="Roboto"/>
              <a:ea typeface="Roboto"/>
              <a:cs typeface="Roboto"/>
              <a:sym typeface="Roboto"/>
            </a:endParaRPr>
          </a:p>
        </p:txBody>
      </p:sp>
      <p:pic>
        <p:nvPicPr>
          <p:cNvPr id="3" name="Picture 2" descr="A screenshot of a cell phone&#10;&#10;Description automatically generated">
            <a:extLst>
              <a:ext uri="{FF2B5EF4-FFF2-40B4-BE49-F238E27FC236}">
                <a16:creationId xmlns:a16="http://schemas.microsoft.com/office/drawing/2014/main" id="{49EE19AB-81B7-4A92-BC10-C335ADAFEFE2}"/>
              </a:ext>
            </a:extLst>
          </p:cNvPr>
          <p:cNvPicPr>
            <a:picLocks noChangeAspect="1"/>
          </p:cNvPicPr>
          <p:nvPr/>
        </p:nvPicPr>
        <p:blipFill>
          <a:blip r:embed="rId3"/>
          <a:stretch>
            <a:fillRect/>
          </a:stretch>
        </p:blipFill>
        <p:spPr>
          <a:xfrm>
            <a:off x="271387" y="2407814"/>
            <a:ext cx="4724809" cy="2446232"/>
          </a:xfrm>
          <a:prstGeom prst="rect">
            <a:avLst/>
          </a:prstGeom>
        </p:spPr>
      </p:pic>
      <p:pic>
        <p:nvPicPr>
          <p:cNvPr id="6" name="Picture 5" descr="A screenshot of a cell phone&#10;&#10;Description automatically generated">
            <a:extLst>
              <a:ext uri="{FF2B5EF4-FFF2-40B4-BE49-F238E27FC236}">
                <a16:creationId xmlns:a16="http://schemas.microsoft.com/office/drawing/2014/main" id="{6BE5B89E-8DCF-4D33-AC92-0BF390310913}"/>
              </a:ext>
            </a:extLst>
          </p:cNvPr>
          <p:cNvPicPr>
            <a:picLocks noChangeAspect="1"/>
          </p:cNvPicPr>
          <p:nvPr/>
        </p:nvPicPr>
        <p:blipFill>
          <a:blip r:embed="rId4"/>
          <a:stretch>
            <a:fillRect/>
          </a:stretch>
        </p:blipFill>
        <p:spPr>
          <a:xfrm>
            <a:off x="5436740" y="937159"/>
            <a:ext cx="3573780" cy="4043496"/>
          </a:xfrm>
          <a:prstGeom prst="rect">
            <a:avLst/>
          </a:prstGeom>
        </p:spPr>
      </p:pic>
    </p:spTree>
    <p:extLst>
      <p:ext uri="{BB962C8B-B14F-4D97-AF65-F5344CB8AC3E}">
        <p14:creationId xmlns:p14="http://schemas.microsoft.com/office/powerpoint/2010/main" val="38634132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Shape 315"/>
          <p:cNvSpPr txBox="1"/>
          <p:nvPr/>
        </p:nvSpPr>
        <p:spPr>
          <a:xfrm>
            <a:off x="0" y="0"/>
            <a:ext cx="9144000" cy="827092"/>
          </a:xfrm>
          <a:prstGeom prst="rect">
            <a:avLst/>
          </a:prstGeom>
          <a:solidFill>
            <a:srgbClr val="171717"/>
          </a:solidFill>
          <a:ln>
            <a:noFill/>
          </a:ln>
        </p:spPr>
        <p:txBody>
          <a:bodyPr spcFirstLastPara="1" wrap="square" lIns="68569" tIns="274320" rIns="68569" bIns="68569" anchor="ctr" anchorCtr="0">
            <a:noAutofit/>
          </a:bodyPr>
          <a:lstStyle/>
          <a:p>
            <a:r>
              <a:rPr lang="en" sz="1800" b="1" dirty="0">
                <a:solidFill>
                  <a:schemeClr val="bg1"/>
                </a:solidFill>
                <a:latin typeface="Roboto"/>
                <a:ea typeface="Roboto"/>
                <a:cs typeface="Roboto"/>
                <a:sym typeface="Roboto"/>
              </a:rPr>
              <a:t>1.5</a:t>
            </a:r>
            <a:r>
              <a:rPr lang="en" sz="1800" b="1" dirty="0">
                <a:solidFill>
                  <a:srgbClr val="295269"/>
                </a:solidFill>
                <a:latin typeface="Roboto"/>
                <a:ea typeface="Roboto"/>
                <a:cs typeface="Roboto"/>
                <a:sym typeface="Roboto"/>
              </a:rPr>
              <a:t>  </a:t>
            </a:r>
            <a:r>
              <a:rPr lang="en-US" sz="1800" b="1" spc="300" dirty="0">
                <a:solidFill>
                  <a:schemeClr val="bg1"/>
                </a:solidFill>
                <a:latin typeface="Roboto"/>
                <a:ea typeface="Roboto"/>
                <a:cs typeface="Roboto"/>
                <a:sym typeface="Roboto"/>
              </a:rPr>
              <a:t>WHEN WAS YOUR LAST EYE EXAM?</a:t>
            </a:r>
            <a:endParaRPr sz="1800" b="1" spc="300" dirty="0">
              <a:solidFill>
                <a:schemeClr val="bg1"/>
              </a:solidFill>
              <a:latin typeface="Roboto"/>
              <a:ea typeface="Roboto"/>
              <a:cs typeface="Roboto"/>
              <a:sym typeface="Roboto"/>
            </a:endParaRPr>
          </a:p>
        </p:txBody>
      </p:sp>
      <p:sp>
        <p:nvSpPr>
          <p:cNvPr id="316" name="Shape 316"/>
          <p:cNvSpPr txBox="1"/>
          <p:nvPr/>
        </p:nvSpPr>
        <p:spPr>
          <a:xfrm>
            <a:off x="133480" y="1143290"/>
            <a:ext cx="5000625" cy="1428460"/>
          </a:xfrm>
          <a:prstGeom prst="rect">
            <a:avLst/>
          </a:prstGeom>
          <a:noFill/>
          <a:ln w="9525" cap="flat" cmpd="sng">
            <a:noFill/>
            <a:prstDash val="solid"/>
            <a:round/>
            <a:headEnd type="none" w="sm" len="sm"/>
            <a:tailEnd type="none" w="sm" len="sm"/>
          </a:ln>
        </p:spPr>
        <p:txBody>
          <a:bodyPr spcFirstLastPara="1" wrap="square" lIns="68569" tIns="68569" rIns="68569" bIns="68569" anchor="t" anchorCtr="0">
            <a:noAutofit/>
          </a:bodyPr>
          <a:lstStyle/>
          <a:p>
            <a:pPr>
              <a:lnSpc>
                <a:spcPct val="150000"/>
              </a:lnSpc>
              <a:buClr>
                <a:schemeClr val="dk1"/>
              </a:buClr>
              <a:buSzPts val="1100"/>
            </a:pPr>
            <a:r>
              <a:rPr lang="en-US" sz="1000" dirty="0">
                <a:latin typeface="+mj-lt"/>
                <a:ea typeface="Roboto"/>
                <a:cs typeface="Roboto"/>
                <a:sym typeface="Roboto"/>
              </a:rPr>
              <a:t>Summary of Findings:</a:t>
            </a:r>
          </a:p>
          <a:p>
            <a:pPr marL="171450" indent="-171450">
              <a:lnSpc>
                <a:spcPct val="150000"/>
              </a:lnSpc>
              <a:buClr>
                <a:schemeClr val="dk1"/>
              </a:buClr>
              <a:buSzPts val="1100"/>
              <a:buFont typeface="Arial" panose="020B0604020202020204" pitchFamily="34" charset="0"/>
              <a:buChar char="•"/>
            </a:pPr>
            <a:r>
              <a:rPr lang="en-US" sz="1000" dirty="0">
                <a:latin typeface="+mj-lt"/>
                <a:ea typeface="Roboto"/>
                <a:cs typeface="Roboto"/>
                <a:sym typeface="Roboto"/>
              </a:rPr>
              <a:t>Around 50% of users who completed the survey had an eye exam less than a year ago</a:t>
            </a:r>
          </a:p>
          <a:p>
            <a:pPr marL="171450" indent="-171450">
              <a:lnSpc>
                <a:spcPct val="150000"/>
              </a:lnSpc>
              <a:buClr>
                <a:schemeClr val="dk1"/>
              </a:buClr>
              <a:buSzPts val="1100"/>
              <a:buFont typeface="Arial" panose="020B0604020202020204" pitchFamily="34" charset="0"/>
              <a:buChar char="•"/>
            </a:pPr>
            <a:r>
              <a:rPr lang="en-US" sz="1000" dirty="0">
                <a:latin typeface="+mj-lt"/>
                <a:ea typeface="Roboto"/>
                <a:cs typeface="Roboto"/>
                <a:sym typeface="Roboto"/>
              </a:rPr>
              <a:t>Close to 20% users had between 1-3 years ago</a:t>
            </a:r>
          </a:p>
          <a:p>
            <a:pPr marL="171450" indent="-171450">
              <a:lnSpc>
                <a:spcPct val="150000"/>
              </a:lnSpc>
              <a:buClr>
                <a:schemeClr val="dk1"/>
              </a:buClr>
              <a:buSzPts val="1100"/>
              <a:buFont typeface="Arial" panose="020B0604020202020204" pitchFamily="34" charset="0"/>
              <a:buChar char="•"/>
            </a:pPr>
            <a:r>
              <a:rPr lang="en-US" sz="1000" dirty="0">
                <a:latin typeface="+mj-lt"/>
                <a:ea typeface="Roboto"/>
                <a:cs typeface="Roboto"/>
                <a:sym typeface="Roboto"/>
              </a:rPr>
              <a:t>13.7% had over 3 years ago</a:t>
            </a:r>
          </a:p>
          <a:p>
            <a:pPr marL="171450" indent="-171450">
              <a:lnSpc>
                <a:spcPct val="150000"/>
              </a:lnSpc>
              <a:buClr>
                <a:schemeClr val="dk1"/>
              </a:buClr>
              <a:buSzPts val="1100"/>
              <a:buFont typeface="Arial" panose="020B0604020202020204" pitchFamily="34" charset="0"/>
              <a:buChar char="•"/>
            </a:pPr>
            <a:r>
              <a:rPr lang="en-US" sz="1000" dirty="0">
                <a:latin typeface="+mj-lt"/>
                <a:ea typeface="Roboto"/>
                <a:cs typeface="Roboto"/>
                <a:sym typeface="Roboto"/>
              </a:rPr>
              <a:t>~ 13.3 % of users have skipped the question</a:t>
            </a:r>
            <a:endParaRPr sz="1000" dirty="0">
              <a:latin typeface="+mj-lt"/>
              <a:ea typeface="Roboto"/>
              <a:cs typeface="Roboto"/>
              <a:sym typeface="Roboto"/>
            </a:endParaRPr>
          </a:p>
          <a:p>
            <a:pPr>
              <a:lnSpc>
                <a:spcPct val="115000"/>
              </a:lnSpc>
              <a:buClr>
                <a:schemeClr val="dk1"/>
              </a:buClr>
              <a:buSzPts val="1100"/>
            </a:pPr>
            <a:endParaRPr sz="900" dirty="0">
              <a:latin typeface="Roboto"/>
              <a:ea typeface="Roboto"/>
              <a:cs typeface="Roboto"/>
              <a:sym typeface="Roboto"/>
            </a:endParaRPr>
          </a:p>
        </p:txBody>
      </p:sp>
      <p:pic>
        <p:nvPicPr>
          <p:cNvPr id="3" name="Picture 2" descr="A screenshot of a cell phone&#10;&#10;Description automatically generated">
            <a:extLst>
              <a:ext uri="{FF2B5EF4-FFF2-40B4-BE49-F238E27FC236}">
                <a16:creationId xmlns:a16="http://schemas.microsoft.com/office/drawing/2014/main" id="{821A60AD-DB5B-4BE9-AA76-6CF804EADBC4}"/>
              </a:ext>
            </a:extLst>
          </p:cNvPr>
          <p:cNvPicPr>
            <a:picLocks noChangeAspect="1"/>
          </p:cNvPicPr>
          <p:nvPr/>
        </p:nvPicPr>
        <p:blipFill>
          <a:blip r:embed="rId3"/>
          <a:stretch>
            <a:fillRect/>
          </a:stretch>
        </p:blipFill>
        <p:spPr>
          <a:xfrm>
            <a:off x="75995" y="2761050"/>
            <a:ext cx="4724809" cy="2019475"/>
          </a:xfrm>
          <a:prstGeom prst="rect">
            <a:avLst/>
          </a:prstGeom>
        </p:spPr>
      </p:pic>
      <p:pic>
        <p:nvPicPr>
          <p:cNvPr id="6" name="Picture 5" descr="A screenshot of a cell phone&#10;&#10;Description automatically generated">
            <a:extLst>
              <a:ext uri="{FF2B5EF4-FFF2-40B4-BE49-F238E27FC236}">
                <a16:creationId xmlns:a16="http://schemas.microsoft.com/office/drawing/2014/main" id="{5C7068B7-E5C6-4CE5-B838-2A3BED7DF79E}"/>
              </a:ext>
            </a:extLst>
          </p:cNvPr>
          <p:cNvPicPr>
            <a:picLocks noChangeAspect="1"/>
          </p:cNvPicPr>
          <p:nvPr/>
        </p:nvPicPr>
        <p:blipFill>
          <a:blip r:embed="rId4"/>
          <a:stretch>
            <a:fillRect/>
          </a:stretch>
        </p:blipFill>
        <p:spPr>
          <a:xfrm>
            <a:off x="5341112" y="961355"/>
            <a:ext cx="3669408" cy="4038950"/>
          </a:xfrm>
          <a:prstGeom prst="rect">
            <a:avLst/>
          </a:prstGeom>
        </p:spPr>
      </p:pic>
    </p:spTree>
    <p:extLst>
      <p:ext uri="{BB962C8B-B14F-4D97-AF65-F5344CB8AC3E}">
        <p14:creationId xmlns:p14="http://schemas.microsoft.com/office/powerpoint/2010/main" val="26683430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Shape 315"/>
          <p:cNvSpPr txBox="1"/>
          <p:nvPr/>
        </p:nvSpPr>
        <p:spPr>
          <a:xfrm>
            <a:off x="0" y="0"/>
            <a:ext cx="9144000" cy="827092"/>
          </a:xfrm>
          <a:prstGeom prst="rect">
            <a:avLst/>
          </a:prstGeom>
          <a:solidFill>
            <a:srgbClr val="171717"/>
          </a:solidFill>
          <a:ln>
            <a:noFill/>
          </a:ln>
        </p:spPr>
        <p:txBody>
          <a:bodyPr spcFirstLastPara="1" wrap="square" lIns="68569" tIns="274320" rIns="68569" bIns="68569" anchor="ctr" anchorCtr="0">
            <a:noAutofit/>
          </a:bodyPr>
          <a:lstStyle/>
          <a:p>
            <a:r>
              <a:rPr lang="en" sz="1800" b="1" dirty="0">
                <a:solidFill>
                  <a:schemeClr val="bg1"/>
                </a:solidFill>
                <a:latin typeface="Roboto"/>
                <a:ea typeface="Roboto"/>
                <a:cs typeface="Roboto"/>
                <a:sym typeface="Roboto"/>
              </a:rPr>
              <a:t>1.6</a:t>
            </a:r>
            <a:r>
              <a:rPr lang="en" sz="1800" b="1" dirty="0">
                <a:solidFill>
                  <a:srgbClr val="295269"/>
                </a:solidFill>
                <a:latin typeface="Roboto"/>
                <a:ea typeface="Roboto"/>
                <a:cs typeface="Roboto"/>
                <a:sym typeface="Roboto"/>
              </a:rPr>
              <a:t>  </a:t>
            </a:r>
            <a:r>
              <a:rPr lang="en-US" sz="1800" b="1" spc="300" dirty="0">
                <a:solidFill>
                  <a:schemeClr val="bg1"/>
                </a:solidFill>
                <a:latin typeface="Roboto"/>
                <a:ea typeface="Roboto"/>
                <a:cs typeface="Roboto"/>
                <a:sym typeface="Roboto"/>
              </a:rPr>
              <a:t>BREAKDOWN OF ALL QUESTIONS AT EACH STAGE</a:t>
            </a:r>
            <a:endParaRPr sz="1800" b="1" spc="300" dirty="0">
              <a:solidFill>
                <a:schemeClr val="bg1"/>
              </a:solidFill>
              <a:latin typeface="Roboto"/>
              <a:ea typeface="Roboto"/>
              <a:cs typeface="Roboto"/>
              <a:sym typeface="Roboto"/>
            </a:endParaRPr>
          </a:p>
        </p:txBody>
      </p:sp>
      <p:sp>
        <p:nvSpPr>
          <p:cNvPr id="316" name="Shape 316"/>
          <p:cNvSpPr txBox="1"/>
          <p:nvPr/>
        </p:nvSpPr>
        <p:spPr>
          <a:xfrm>
            <a:off x="133480" y="1143290"/>
            <a:ext cx="5000625" cy="1249275"/>
          </a:xfrm>
          <a:prstGeom prst="rect">
            <a:avLst/>
          </a:prstGeom>
          <a:noFill/>
          <a:ln w="9525" cap="flat" cmpd="sng">
            <a:noFill/>
            <a:prstDash val="solid"/>
            <a:round/>
            <a:headEnd type="none" w="sm" len="sm"/>
            <a:tailEnd type="none" w="sm" len="sm"/>
          </a:ln>
        </p:spPr>
        <p:txBody>
          <a:bodyPr spcFirstLastPara="1" wrap="square" lIns="68569" tIns="68569" rIns="68569" bIns="68569" anchor="t" anchorCtr="0">
            <a:noAutofit/>
          </a:bodyPr>
          <a:lstStyle/>
          <a:p>
            <a:pPr>
              <a:lnSpc>
                <a:spcPct val="150000"/>
              </a:lnSpc>
              <a:buClr>
                <a:schemeClr val="dk1"/>
              </a:buClr>
              <a:buSzPts val="1100"/>
            </a:pPr>
            <a:r>
              <a:rPr lang="en-US" sz="1000" dirty="0">
                <a:latin typeface="+mj-lt"/>
                <a:ea typeface="Roboto"/>
                <a:cs typeface="Roboto"/>
                <a:sym typeface="Roboto"/>
              </a:rPr>
              <a:t>Summary of Findings:</a:t>
            </a:r>
          </a:p>
          <a:p>
            <a:pPr marL="171450" indent="-171450">
              <a:lnSpc>
                <a:spcPct val="150000"/>
              </a:lnSpc>
              <a:buClr>
                <a:schemeClr val="dk1"/>
              </a:buClr>
              <a:buSzPts val="1100"/>
              <a:buFont typeface="Arial" panose="020B0604020202020204" pitchFamily="34" charset="0"/>
              <a:buChar char="•"/>
            </a:pPr>
            <a:r>
              <a:rPr lang="en-US" sz="1000" dirty="0">
                <a:latin typeface="+mj-lt"/>
                <a:ea typeface="Roboto"/>
                <a:cs typeface="Roboto"/>
                <a:sym typeface="Roboto"/>
              </a:rPr>
              <a:t>95% of users move from  ‘Sunglasses/Reading Glasses Select’ (Q1) to Fit (Q2)</a:t>
            </a:r>
          </a:p>
          <a:p>
            <a:pPr marL="171450" indent="-171450">
              <a:lnSpc>
                <a:spcPct val="150000"/>
              </a:lnSpc>
              <a:buClr>
                <a:schemeClr val="dk1"/>
              </a:buClr>
              <a:buSzPts val="1100"/>
              <a:buFont typeface="Arial" panose="020B0604020202020204" pitchFamily="34" charset="0"/>
              <a:buChar char="•"/>
            </a:pPr>
            <a:r>
              <a:rPr lang="en-US" sz="1000" dirty="0">
                <a:latin typeface="+mj-lt"/>
                <a:ea typeface="Roboto"/>
                <a:cs typeface="Roboto"/>
                <a:sym typeface="Roboto"/>
              </a:rPr>
              <a:t>From Fit (Q2) to Shape (Q3) we retain less users, 80%, which is a drop of 20%. </a:t>
            </a:r>
          </a:p>
          <a:p>
            <a:pPr marL="171450" indent="-171450">
              <a:lnSpc>
                <a:spcPct val="150000"/>
              </a:lnSpc>
              <a:buClr>
                <a:schemeClr val="dk1"/>
              </a:buClr>
              <a:buSzPts val="1100"/>
              <a:buFont typeface="Arial" panose="020B0604020202020204" pitchFamily="34" charset="0"/>
              <a:buChar char="•"/>
            </a:pPr>
            <a:r>
              <a:rPr lang="en-US" sz="1000" dirty="0">
                <a:latin typeface="+mj-lt"/>
                <a:ea typeface="Roboto"/>
                <a:cs typeface="Roboto"/>
                <a:sym typeface="Roboto"/>
              </a:rPr>
              <a:t>From Shape (Q3) to Color (Q4), we have a higher retention rate of 95%.</a:t>
            </a:r>
          </a:p>
          <a:p>
            <a:pPr marL="171450" indent="-171450">
              <a:lnSpc>
                <a:spcPct val="150000"/>
              </a:lnSpc>
              <a:buClr>
                <a:schemeClr val="dk1"/>
              </a:buClr>
              <a:buSzPts val="1100"/>
              <a:buFont typeface="Arial" panose="020B0604020202020204" pitchFamily="34" charset="0"/>
              <a:buChar char="•"/>
            </a:pPr>
            <a:r>
              <a:rPr lang="en-US" sz="1000" dirty="0">
                <a:latin typeface="+mj-lt"/>
                <a:ea typeface="Roboto"/>
                <a:cs typeface="Roboto"/>
                <a:sym typeface="Roboto"/>
              </a:rPr>
              <a:t>From Color (Q4) to Eye Exam (Q5), we have our most significant drop, retaining only  ~75% of our previous users, which is a drop of ~25%.</a:t>
            </a:r>
          </a:p>
          <a:p>
            <a:pPr>
              <a:lnSpc>
                <a:spcPct val="115000"/>
              </a:lnSpc>
              <a:buClr>
                <a:schemeClr val="dk1"/>
              </a:buClr>
              <a:buSzPts val="1100"/>
            </a:pPr>
            <a:endParaRPr sz="900" dirty="0">
              <a:latin typeface="Roboto"/>
              <a:ea typeface="Roboto"/>
              <a:cs typeface="Roboto"/>
              <a:sym typeface="Roboto"/>
            </a:endParaRPr>
          </a:p>
        </p:txBody>
      </p:sp>
      <p:graphicFrame>
        <p:nvGraphicFramePr>
          <p:cNvPr id="2" name="Table 1">
            <a:extLst>
              <a:ext uri="{FF2B5EF4-FFF2-40B4-BE49-F238E27FC236}">
                <a16:creationId xmlns:a16="http://schemas.microsoft.com/office/drawing/2014/main" id="{45B78279-8FBE-46E3-8FCA-9A76BC04396E}"/>
              </a:ext>
            </a:extLst>
          </p:cNvPr>
          <p:cNvGraphicFramePr>
            <a:graphicFrameLocks noGrp="1"/>
          </p:cNvGraphicFramePr>
          <p:nvPr>
            <p:extLst>
              <p:ext uri="{D42A27DB-BD31-4B8C-83A1-F6EECF244321}">
                <p14:modId xmlns:p14="http://schemas.microsoft.com/office/powerpoint/2010/main" val="1331453096"/>
              </p:ext>
            </p:extLst>
          </p:nvPr>
        </p:nvGraphicFramePr>
        <p:xfrm>
          <a:off x="133480" y="2708763"/>
          <a:ext cx="8602980" cy="2202064"/>
        </p:xfrm>
        <a:graphic>
          <a:graphicData uri="http://schemas.openxmlformats.org/drawingml/2006/table">
            <a:tbl>
              <a:tblPr/>
              <a:tblGrid>
                <a:gridCol w="2488977">
                  <a:extLst>
                    <a:ext uri="{9D8B030D-6E8A-4147-A177-3AD203B41FA5}">
                      <a16:colId xmlns:a16="http://schemas.microsoft.com/office/drawing/2014/main" val="3013590178"/>
                    </a:ext>
                  </a:extLst>
                </a:gridCol>
                <a:gridCol w="1146375">
                  <a:extLst>
                    <a:ext uri="{9D8B030D-6E8A-4147-A177-3AD203B41FA5}">
                      <a16:colId xmlns:a16="http://schemas.microsoft.com/office/drawing/2014/main" val="3187951122"/>
                    </a:ext>
                  </a:extLst>
                </a:gridCol>
                <a:gridCol w="1528501">
                  <a:extLst>
                    <a:ext uri="{9D8B030D-6E8A-4147-A177-3AD203B41FA5}">
                      <a16:colId xmlns:a16="http://schemas.microsoft.com/office/drawing/2014/main" val="1049275585"/>
                    </a:ext>
                  </a:extLst>
                </a:gridCol>
                <a:gridCol w="1559485">
                  <a:extLst>
                    <a:ext uri="{9D8B030D-6E8A-4147-A177-3AD203B41FA5}">
                      <a16:colId xmlns:a16="http://schemas.microsoft.com/office/drawing/2014/main" val="2302970178"/>
                    </a:ext>
                  </a:extLst>
                </a:gridCol>
                <a:gridCol w="1879642">
                  <a:extLst>
                    <a:ext uri="{9D8B030D-6E8A-4147-A177-3AD203B41FA5}">
                      <a16:colId xmlns:a16="http://schemas.microsoft.com/office/drawing/2014/main" val="3672597863"/>
                    </a:ext>
                  </a:extLst>
                </a:gridCol>
              </a:tblGrid>
              <a:tr h="442424">
                <a:tc>
                  <a:txBody>
                    <a:bodyPr/>
                    <a:lstStyle/>
                    <a:p>
                      <a:pPr algn="ctr" rtl="0" fontAlgn="b">
                        <a:spcBef>
                          <a:spcPts val="0"/>
                        </a:spcBef>
                        <a:spcAft>
                          <a:spcPts val="0"/>
                        </a:spcAft>
                      </a:pPr>
                      <a:r>
                        <a:rPr lang="en-US" sz="1100" b="1" i="0" u="none" strike="noStrike" dirty="0">
                          <a:solidFill>
                            <a:srgbClr val="20124D"/>
                          </a:solidFill>
                          <a:effectLst/>
                          <a:latin typeface="Arial" panose="020B0604020202020204" pitchFamily="34" charset="0"/>
                        </a:rPr>
                        <a:t>Survey </a:t>
                      </a:r>
                      <a:r>
                        <a:rPr lang="en-US" sz="1100" b="1" i="0" u="none" strike="noStrike" dirty="0">
                          <a:solidFill>
                            <a:schemeClr val="bg1"/>
                          </a:solidFill>
                          <a:effectLst/>
                          <a:latin typeface="Arial" panose="020B0604020202020204" pitchFamily="34" charset="0"/>
                        </a:rPr>
                        <a:t>Questions</a:t>
                      </a:r>
                      <a:endParaRPr lang="en-US" dirty="0">
                        <a:solidFill>
                          <a:schemeClr val="bg1"/>
                        </a:solidFill>
                        <a:effectLst/>
                      </a:endParaRPr>
                    </a:p>
                  </a:txBody>
                  <a:tcPr marL="22860" marR="22860" marT="15240" marB="15240" anchor="b">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171717"/>
                    </a:solidFill>
                  </a:tcPr>
                </a:tc>
                <a:tc>
                  <a:txBody>
                    <a:bodyPr/>
                    <a:lstStyle/>
                    <a:p>
                      <a:pPr algn="ctr" rtl="0" fontAlgn="b">
                        <a:spcBef>
                          <a:spcPts val="0"/>
                        </a:spcBef>
                        <a:spcAft>
                          <a:spcPts val="0"/>
                        </a:spcAft>
                      </a:pPr>
                      <a:r>
                        <a:rPr lang="en-US" sz="1100" b="1" i="0" u="none" strike="noStrike" dirty="0">
                          <a:solidFill>
                            <a:srgbClr val="20124D"/>
                          </a:solidFill>
                          <a:effectLst/>
                          <a:latin typeface="Arial" panose="020B0604020202020204" pitchFamily="34" charset="0"/>
                        </a:rPr>
                        <a:t># of </a:t>
                      </a:r>
                      <a:r>
                        <a:rPr lang="en-US" sz="1100" b="1" i="0" u="none" strike="noStrike" dirty="0">
                          <a:solidFill>
                            <a:schemeClr val="bg1"/>
                          </a:solidFill>
                          <a:effectLst/>
                          <a:latin typeface="Arial" panose="020B0604020202020204" pitchFamily="34" charset="0"/>
                        </a:rPr>
                        <a:t>Users</a:t>
                      </a:r>
                      <a:endParaRPr lang="en-US" dirty="0">
                        <a:solidFill>
                          <a:schemeClr val="bg1"/>
                        </a:solidFill>
                        <a:effectLst/>
                      </a:endParaRPr>
                    </a:p>
                  </a:txBody>
                  <a:tcPr marL="22860" marR="22860" marT="15240" marB="15240" anchor="b">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171717"/>
                    </a:solidFill>
                  </a:tcPr>
                </a:tc>
                <a:tc>
                  <a:txBody>
                    <a:bodyPr/>
                    <a:lstStyle/>
                    <a:p>
                      <a:pPr algn="ctr" rtl="0" fontAlgn="b">
                        <a:spcBef>
                          <a:spcPts val="0"/>
                        </a:spcBef>
                        <a:spcAft>
                          <a:spcPts val="0"/>
                        </a:spcAft>
                      </a:pPr>
                      <a:r>
                        <a:rPr lang="en-US" sz="1000" b="1" i="0" u="none" strike="noStrike" dirty="0">
                          <a:solidFill>
                            <a:schemeClr val="bg1"/>
                          </a:solidFill>
                          <a:effectLst/>
                          <a:latin typeface="Arial" panose="020B0604020202020204" pitchFamily="34" charset="0"/>
                        </a:rPr>
                        <a:t>% of Initial No. of Users At Each Stage</a:t>
                      </a:r>
                      <a:endParaRPr lang="en-US" dirty="0">
                        <a:solidFill>
                          <a:schemeClr val="bg1"/>
                        </a:solidFill>
                        <a:effectLst/>
                      </a:endParaRPr>
                    </a:p>
                  </a:txBody>
                  <a:tcPr marL="22860" marR="22860" marT="15240" marB="15240" anchor="b">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171717"/>
                    </a:solidFill>
                  </a:tcPr>
                </a:tc>
                <a:tc>
                  <a:txBody>
                    <a:bodyPr/>
                    <a:lstStyle/>
                    <a:p>
                      <a:pPr algn="ctr" rtl="0" fontAlgn="b">
                        <a:spcBef>
                          <a:spcPts val="0"/>
                        </a:spcBef>
                        <a:spcAft>
                          <a:spcPts val="0"/>
                        </a:spcAft>
                      </a:pPr>
                      <a:r>
                        <a:rPr lang="en-US" sz="1000" b="1" i="0" u="none" strike="noStrike" dirty="0">
                          <a:solidFill>
                            <a:schemeClr val="bg1"/>
                          </a:solidFill>
                          <a:effectLst/>
                          <a:latin typeface="Arial" panose="020B0604020202020204" pitchFamily="34" charset="0"/>
                        </a:rPr>
                        <a:t>% of Completion at Each Stage</a:t>
                      </a:r>
                      <a:endParaRPr lang="en-US" dirty="0">
                        <a:solidFill>
                          <a:schemeClr val="bg1"/>
                        </a:solidFill>
                        <a:effectLst/>
                      </a:endParaRPr>
                    </a:p>
                  </a:txBody>
                  <a:tcPr marL="22860" marR="22860" marT="15240" marB="15240" anchor="b">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171717"/>
                    </a:solidFill>
                  </a:tcPr>
                </a:tc>
                <a:tc>
                  <a:txBody>
                    <a:bodyPr/>
                    <a:lstStyle/>
                    <a:p>
                      <a:pPr algn="ctr" rtl="0" fontAlgn="b">
                        <a:spcBef>
                          <a:spcPts val="0"/>
                        </a:spcBef>
                        <a:spcAft>
                          <a:spcPts val="0"/>
                        </a:spcAft>
                      </a:pPr>
                      <a:r>
                        <a:rPr lang="en-US" sz="1000" b="1" i="0" u="none" strike="noStrike" dirty="0">
                          <a:solidFill>
                            <a:schemeClr val="bg1"/>
                          </a:solidFill>
                          <a:effectLst/>
                          <a:latin typeface="Arial" panose="020B0604020202020204" pitchFamily="34" charset="0"/>
                        </a:rPr>
                        <a:t>% of DIFFERENCE of Completion at Each Stage</a:t>
                      </a:r>
                      <a:endParaRPr lang="en-US" dirty="0">
                        <a:solidFill>
                          <a:schemeClr val="bg1"/>
                        </a:solidFill>
                        <a:effectLst/>
                      </a:endParaRPr>
                    </a:p>
                  </a:txBody>
                  <a:tcPr marL="22860" marR="22860" marT="15240" marB="15240" anchor="b">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171717"/>
                    </a:solidFill>
                  </a:tcPr>
                </a:tc>
                <a:extLst>
                  <a:ext uri="{0D108BD9-81ED-4DB2-BD59-A6C34878D82A}">
                    <a16:rowId xmlns:a16="http://schemas.microsoft.com/office/drawing/2014/main" val="1460198134"/>
                  </a:ext>
                </a:extLst>
              </a:tr>
              <a:tr h="351928">
                <a:tc>
                  <a:txBody>
                    <a:bodyPr/>
                    <a:lstStyle/>
                    <a:p>
                      <a:pPr algn="ctr" rtl="0" fontAlgn="b">
                        <a:spcBef>
                          <a:spcPts val="0"/>
                        </a:spcBef>
                        <a:spcAft>
                          <a:spcPts val="0"/>
                        </a:spcAft>
                      </a:pPr>
                      <a:r>
                        <a:rPr lang="en-US" sz="1100" b="0" i="0" u="none" strike="noStrike">
                          <a:solidFill>
                            <a:srgbClr val="20124D"/>
                          </a:solidFill>
                          <a:effectLst/>
                          <a:latin typeface="Arial" panose="020B0604020202020204" pitchFamily="34" charset="0"/>
                        </a:rPr>
                        <a:t>1. What are you looking for?</a:t>
                      </a:r>
                      <a:endParaRPr lang="en-US">
                        <a:effectLst/>
                      </a:endParaRPr>
                    </a:p>
                  </a:txBody>
                  <a:tcPr marL="22860" marR="22860" marT="15240" marB="15240" anchor="b">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ctr" rtl="0" fontAlgn="b">
                        <a:spcBef>
                          <a:spcPts val="0"/>
                        </a:spcBef>
                        <a:spcAft>
                          <a:spcPts val="0"/>
                        </a:spcAft>
                      </a:pPr>
                      <a:r>
                        <a:rPr lang="en-US" sz="1100" b="0" i="0" u="none" strike="noStrike">
                          <a:solidFill>
                            <a:srgbClr val="20124D"/>
                          </a:solidFill>
                          <a:effectLst/>
                          <a:latin typeface="Arial" panose="020B0604020202020204" pitchFamily="34" charset="0"/>
                        </a:rPr>
                        <a:t>500</a:t>
                      </a:r>
                      <a:endParaRPr lang="en-US">
                        <a:effectLst/>
                      </a:endParaRPr>
                    </a:p>
                  </a:txBody>
                  <a:tcPr marL="22860" marR="22860" marT="15240" marB="15240" anchor="b">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ctr" rtl="0" fontAlgn="b">
                        <a:spcBef>
                          <a:spcPts val="0"/>
                        </a:spcBef>
                        <a:spcAft>
                          <a:spcPts val="0"/>
                        </a:spcAft>
                      </a:pPr>
                      <a:r>
                        <a:rPr lang="en-US" sz="1000" b="0" i="0" u="none" strike="noStrike" dirty="0">
                          <a:solidFill>
                            <a:srgbClr val="20124D"/>
                          </a:solidFill>
                          <a:effectLst/>
                          <a:latin typeface="Arial" panose="020B0604020202020204" pitchFamily="34" charset="0"/>
                        </a:rPr>
                        <a:t>100.00%</a:t>
                      </a:r>
                      <a:endParaRPr lang="en-US" dirty="0">
                        <a:effectLst/>
                      </a:endParaRPr>
                    </a:p>
                  </a:txBody>
                  <a:tcPr marL="22860" marR="22860" marT="15240" marB="15240" anchor="b">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ctr" rtl="0" fontAlgn="b">
                        <a:spcBef>
                          <a:spcPts val="0"/>
                        </a:spcBef>
                        <a:spcAft>
                          <a:spcPts val="0"/>
                        </a:spcAft>
                      </a:pPr>
                      <a:r>
                        <a:rPr lang="en-US" sz="1000" b="0" i="0" u="none" strike="noStrike">
                          <a:solidFill>
                            <a:srgbClr val="20124D"/>
                          </a:solidFill>
                          <a:effectLst/>
                          <a:latin typeface="Arial" panose="020B0604020202020204" pitchFamily="34" charset="0"/>
                        </a:rPr>
                        <a:t>100.00%</a:t>
                      </a:r>
                      <a:endParaRPr lang="en-US">
                        <a:effectLst/>
                      </a:endParaRPr>
                    </a:p>
                  </a:txBody>
                  <a:tcPr marL="22860" marR="22860" marT="15240" marB="15240" anchor="b">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ctr" rtl="0" fontAlgn="b">
                        <a:spcBef>
                          <a:spcPts val="0"/>
                        </a:spcBef>
                        <a:spcAft>
                          <a:spcPts val="0"/>
                        </a:spcAft>
                      </a:pPr>
                      <a:r>
                        <a:rPr lang="en-US" sz="1000" b="0" i="0" u="none" strike="noStrike">
                          <a:solidFill>
                            <a:srgbClr val="20124D"/>
                          </a:solidFill>
                          <a:effectLst/>
                          <a:latin typeface="Arial" panose="020B0604020202020204" pitchFamily="34" charset="0"/>
                        </a:rPr>
                        <a:t>0.00%</a:t>
                      </a:r>
                      <a:endParaRPr lang="en-US">
                        <a:effectLst/>
                      </a:endParaRPr>
                    </a:p>
                  </a:txBody>
                  <a:tcPr marL="22860" marR="22860" marT="15240" marB="15240" anchor="b">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84399159"/>
                  </a:ext>
                </a:extLst>
              </a:tr>
              <a:tr h="351928">
                <a:tc>
                  <a:txBody>
                    <a:bodyPr/>
                    <a:lstStyle/>
                    <a:p>
                      <a:pPr algn="ctr" rtl="0" fontAlgn="b">
                        <a:spcBef>
                          <a:spcPts val="0"/>
                        </a:spcBef>
                        <a:spcAft>
                          <a:spcPts val="0"/>
                        </a:spcAft>
                      </a:pPr>
                      <a:r>
                        <a:rPr lang="en-US" sz="1100" b="0" i="0" u="none" strike="noStrike">
                          <a:solidFill>
                            <a:srgbClr val="20124D"/>
                          </a:solidFill>
                          <a:effectLst/>
                          <a:latin typeface="Arial" panose="020B0604020202020204" pitchFamily="34" charset="0"/>
                        </a:rPr>
                        <a:t>2. What's your fit?</a:t>
                      </a:r>
                      <a:endParaRPr lang="en-US">
                        <a:effectLst/>
                      </a:endParaRPr>
                    </a:p>
                  </a:txBody>
                  <a:tcPr marL="22860" marR="22860" marT="15240" marB="15240" anchor="b">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ctr" rtl="0" fontAlgn="b">
                        <a:spcBef>
                          <a:spcPts val="0"/>
                        </a:spcBef>
                        <a:spcAft>
                          <a:spcPts val="0"/>
                        </a:spcAft>
                      </a:pPr>
                      <a:r>
                        <a:rPr lang="en-US" sz="1100" b="0" i="0" u="none" strike="noStrike" dirty="0">
                          <a:solidFill>
                            <a:srgbClr val="20124D"/>
                          </a:solidFill>
                          <a:effectLst/>
                          <a:latin typeface="Arial" panose="020B0604020202020204" pitchFamily="34" charset="0"/>
                        </a:rPr>
                        <a:t>475</a:t>
                      </a:r>
                      <a:endParaRPr lang="en-US" dirty="0">
                        <a:effectLst/>
                      </a:endParaRPr>
                    </a:p>
                  </a:txBody>
                  <a:tcPr marL="22860" marR="22860" marT="15240" marB="15240" anchor="b">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ctr" rtl="0" fontAlgn="b">
                        <a:spcBef>
                          <a:spcPts val="0"/>
                        </a:spcBef>
                        <a:spcAft>
                          <a:spcPts val="0"/>
                        </a:spcAft>
                      </a:pPr>
                      <a:r>
                        <a:rPr lang="en-US" sz="1000" b="0" i="0" u="none" strike="noStrike" dirty="0">
                          <a:solidFill>
                            <a:srgbClr val="20124D"/>
                          </a:solidFill>
                          <a:effectLst/>
                          <a:latin typeface="Arial" panose="020B0604020202020204" pitchFamily="34" charset="0"/>
                        </a:rPr>
                        <a:t>95.00%</a:t>
                      </a:r>
                      <a:endParaRPr lang="en-US" dirty="0">
                        <a:effectLst/>
                      </a:endParaRPr>
                    </a:p>
                  </a:txBody>
                  <a:tcPr marL="22860" marR="22860" marT="15240" marB="15240" anchor="b">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ctr" rtl="0" fontAlgn="b">
                        <a:spcBef>
                          <a:spcPts val="0"/>
                        </a:spcBef>
                        <a:spcAft>
                          <a:spcPts val="0"/>
                        </a:spcAft>
                      </a:pPr>
                      <a:r>
                        <a:rPr lang="en-US" sz="1000" b="0" i="0" u="none" strike="noStrike" dirty="0">
                          <a:solidFill>
                            <a:srgbClr val="20124D"/>
                          </a:solidFill>
                          <a:effectLst/>
                          <a:latin typeface="Arial" panose="020B0604020202020204" pitchFamily="34" charset="0"/>
                        </a:rPr>
                        <a:t>95.00%</a:t>
                      </a:r>
                      <a:endParaRPr lang="en-US" dirty="0">
                        <a:effectLst/>
                      </a:endParaRPr>
                    </a:p>
                  </a:txBody>
                  <a:tcPr marL="22860" marR="22860" marT="15240" marB="15240" anchor="b">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ctr" rtl="0" fontAlgn="b">
                        <a:spcBef>
                          <a:spcPts val="0"/>
                        </a:spcBef>
                        <a:spcAft>
                          <a:spcPts val="0"/>
                        </a:spcAft>
                      </a:pPr>
                      <a:r>
                        <a:rPr lang="en-US" sz="1000" b="0" i="0" u="none" strike="noStrike">
                          <a:solidFill>
                            <a:srgbClr val="20124D"/>
                          </a:solidFill>
                          <a:effectLst/>
                          <a:latin typeface="Arial" panose="020B0604020202020204" pitchFamily="34" charset="0"/>
                        </a:rPr>
                        <a:t>5.00%</a:t>
                      </a:r>
                      <a:endParaRPr lang="en-US">
                        <a:effectLst/>
                      </a:endParaRPr>
                    </a:p>
                  </a:txBody>
                  <a:tcPr marL="22860" marR="22860" marT="15240" marB="15240" anchor="b">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909181"/>
                  </a:ext>
                </a:extLst>
              </a:tr>
              <a:tr h="351928">
                <a:tc>
                  <a:txBody>
                    <a:bodyPr/>
                    <a:lstStyle/>
                    <a:p>
                      <a:pPr algn="ctr" rtl="0" fontAlgn="b">
                        <a:spcBef>
                          <a:spcPts val="0"/>
                        </a:spcBef>
                        <a:spcAft>
                          <a:spcPts val="0"/>
                        </a:spcAft>
                      </a:pPr>
                      <a:r>
                        <a:rPr lang="en-US" sz="1100" b="0" i="0" u="none" strike="noStrike">
                          <a:solidFill>
                            <a:srgbClr val="20124D"/>
                          </a:solidFill>
                          <a:effectLst/>
                          <a:latin typeface="Arial" panose="020B0604020202020204" pitchFamily="34" charset="0"/>
                        </a:rPr>
                        <a:t>3. Which shapes do you like?</a:t>
                      </a:r>
                      <a:endParaRPr lang="en-US">
                        <a:effectLst/>
                      </a:endParaRPr>
                    </a:p>
                  </a:txBody>
                  <a:tcPr marL="22860" marR="22860" marT="15240" marB="15240" anchor="b">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FE599"/>
                    </a:solidFill>
                  </a:tcPr>
                </a:tc>
                <a:tc>
                  <a:txBody>
                    <a:bodyPr/>
                    <a:lstStyle/>
                    <a:p>
                      <a:pPr algn="ctr" rtl="0" fontAlgn="b">
                        <a:spcBef>
                          <a:spcPts val="0"/>
                        </a:spcBef>
                        <a:spcAft>
                          <a:spcPts val="0"/>
                        </a:spcAft>
                      </a:pPr>
                      <a:r>
                        <a:rPr lang="en-US" sz="1100" b="0" i="0" u="none" strike="noStrike">
                          <a:solidFill>
                            <a:srgbClr val="20124D"/>
                          </a:solidFill>
                          <a:effectLst/>
                          <a:latin typeface="Arial" panose="020B0604020202020204" pitchFamily="34" charset="0"/>
                        </a:rPr>
                        <a:t>380</a:t>
                      </a:r>
                      <a:endParaRPr lang="en-US">
                        <a:effectLst/>
                      </a:endParaRPr>
                    </a:p>
                  </a:txBody>
                  <a:tcPr marL="22860" marR="22860" marT="15240" marB="15240" anchor="b">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FE599"/>
                    </a:solidFill>
                  </a:tcPr>
                </a:tc>
                <a:tc>
                  <a:txBody>
                    <a:bodyPr/>
                    <a:lstStyle/>
                    <a:p>
                      <a:pPr algn="ctr" rtl="0" fontAlgn="b">
                        <a:spcBef>
                          <a:spcPts val="0"/>
                        </a:spcBef>
                        <a:spcAft>
                          <a:spcPts val="0"/>
                        </a:spcAft>
                      </a:pPr>
                      <a:r>
                        <a:rPr lang="en-US" sz="1000" b="0" i="0" u="none" strike="noStrike">
                          <a:solidFill>
                            <a:srgbClr val="20124D"/>
                          </a:solidFill>
                          <a:effectLst/>
                          <a:latin typeface="Arial" panose="020B0604020202020204" pitchFamily="34" charset="0"/>
                        </a:rPr>
                        <a:t>76.00%</a:t>
                      </a:r>
                      <a:endParaRPr lang="en-US">
                        <a:effectLst/>
                      </a:endParaRPr>
                    </a:p>
                  </a:txBody>
                  <a:tcPr marL="22860" marR="22860" marT="15240" marB="15240" anchor="b">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FE599"/>
                    </a:solidFill>
                  </a:tcPr>
                </a:tc>
                <a:tc>
                  <a:txBody>
                    <a:bodyPr/>
                    <a:lstStyle/>
                    <a:p>
                      <a:pPr algn="ctr" rtl="0" fontAlgn="b">
                        <a:spcBef>
                          <a:spcPts val="0"/>
                        </a:spcBef>
                        <a:spcAft>
                          <a:spcPts val="0"/>
                        </a:spcAft>
                      </a:pPr>
                      <a:r>
                        <a:rPr lang="en-US" sz="1000" b="0" i="0" u="none" strike="noStrike">
                          <a:solidFill>
                            <a:srgbClr val="20124D"/>
                          </a:solidFill>
                          <a:effectLst/>
                          <a:latin typeface="Arial" panose="020B0604020202020204" pitchFamily="34" charset="0"/>
                        </a:rPr>
                        <a:t>80.00%</a:t>
                      </a:r>
                      <a:endParaRPr lang="en-US">
                        <a:effectLst/>
                      </a:endParaRPr>
                    </a:p>
                  </a:txBody>
                  <a:tcPr marL="22860" marR="22860" marT="15240" marB="15240" anchor="b">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FE599"/>
                    </a:solidFill>
                  </a:tcPr>
                </a:tc>
                <a:tc>
                  <a:txBody>
                    <a:bodyPr/>
                    <a:lstStyle/>
                    <a:p>
                      <a:pPr algn="ctr" rtl="0" fontAlgn="b">
                        <a:spcBef>
                          <a:spcPts val="0"/>
                        </a:spcBef>
                        <a:spcAft>
                          <a:spcPts val="0"/>
                        </a:spcAft>
                      </a:pPr>
                      <a:r>
                        <a:rPr lang="en-US" sz="1000" b="0" i="0" u="none" strike="noStrike">
                          <a:solidFill>
                            <a:srgbClr val="20124D"/>
                          </a:solidFill>
                          <a:effectLst/>
                          <a:latin typeface="Arial" panose="020B0604020202020204" pitchFamily="34" charset="0"/>
                        </a:rPr>
                        <a:t>20.00%</a:t>
                      </a:r>
                      <a:endParaRPr lang="en-US">
                        <a:effectLst/>
                      </a:endParaRPr>
                    </a:p>
                  </a:txBody>
                  <a:tcPr marL="22860" marR="22860" marT="15240" marB="15240" anchor="b">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FE599"/>
                    </a:solidFill>
                  </a:tcPr>
                </a:tc>
                <a:extLst>
                  <a:ext uri="{0D108BD9-81ED-4DB2-BD59-A6C34878D82A}">
                    <a16:rowId xmlns:a16="http://schemas.microsoft.com/office/drawing/2014/main" val="3268658899"/>
                  </a:ext>
                </a:extLst>
              </a:tr>
              <a:tr h="351928">
                <a:tc>
                  <a:txBody>
                    <a:bodyPr/>
                    <a:lstStyle/>
                    <a:p>
                      <a:pPr algn="ctr" rtl="0" fontAlgn="b">
                        <a:spcBef>
                          <a:spcPts val="0"/>
                        </a:spcBef>
                        <a:spcAft>
                          <a:spcPts val="0"/>
                        </a:spcAft>
                      </a:pPr>
                      <a:r>
                        <a:rPr lang="en-US" sz="1100" b="0" i="0" u="none" strike="noStrike">
                          <a:solidFill>
                            <a:srgbClr val="20124D"/>
                          </a:solidFill>
                          <a:effectLst/>
                          <a:latin typeface="Arial" panose="020B0604020202020204" pitchFamily="34" charset="0"/>
                        </a:rPr>
                        <a:t>4. Which colors do you like?</a:t>
                      </a:r>
                      <a:endParaRPr lang="en-US">
                        <a:effectLst/>
                      </a:endParaRPr>
                    </a:p>
                  </a:txBody>
                  <a:tcPr marL="22860" marR="22860" marT="15240" marB="15240" anchor="b">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ctr" rtl="0" fontAlgn="b">
                        <a:spcBef>
                          <a:spcPts val="0"/>
                        </a:spcBef>
                        <a:spcAft>
                          <a:spcPts val="0"/>
                        </a:spcAft>
                      </a:pPr>
                      <a:r>
                        <a:rPr lang="en-US" sz="1100" b="0" i="0" u="none" strike="noStrike">
                          <a:solidFill>
                            <a:srgbClr val="20124D"/>
                          </a:solidFill>
                          <a:effectLst/>
                          <a:latin typeface="Arial" panose="020B0604020202020204" pitchFamily="34" charset="0"/>
                        </a:rPr>
                        <a:t>361</a:t>
                      </a:r>
                      <a:endParaRPr lang="en-US">
                        <a:effectLst/>
                      </a:endParaRPr>
                    </a:p>
                  </a:txBody>
                  <a:tcPr marL="22860" marR="22860" marT="15240" marB="15240" anchor="b">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ctr" rtl="0" fontAlgn="b">
                        <a:spcBef>
                          <a:spcPts val="0"/>
                        </a:spcBef>
                        <a:spcAft>
                          <a:spcPts val="0"/>
                        </a:spcAft>
                      </a:pPr>
                      <a:r>
                        <a:rPr lang="en-US" sz="1000" b="0" i="0" u="none" strike="noStrike">
                          <a:solidFill>
                            <a:srgbClr val="20124D"/>
                          </a:solidFill>
                          <a:effectLst/>
                          <a:latin typeface="Arial" panose="020B0604020202020204" pitchFamily="34" charset="0"/>
                        </a:rPr>
                        <a:t>72.20%</a:t>
                      </a:r>
                      <a:endParaRPr lang="en-US">
                        <a:effectLst/>
                      </a:endParaRPr>
                    </a:p>
                  </a:txBody>
                  <a:tcPr marL="22860" marR="22860" marT="15240" marB="15240" anchor="b">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ctr" rtl="0" fontAlgn="b">
                        <a:spcBef>
                          <a:spcPts val="0"/>
                        </a:spcBef>
                        <a:spcAft>
                          <a:spcPts val="0"/>
                        </a:spcAft>
                      </a:pPr>
                      <a:r>
                        <a:rPr lang="en-US" sz="1000" b="0" i="0" u="none" strike="noStrike">
                          <a:solidFill>
                            <a:srgbClr val="20124D"/>
                          </a:solidFill>
                          <a:effectLst/>
                          <a:latin typeface="Arial" panose="020B0604020202020204" pitchFamily="34" charset="0"/>
                        </a:rPr>
                        <a:t>95.00%</a:t>
                      </a:r>
                      <a:endParaRPr lang="en-US">
                        <a:effectLst/>
                      </a:endParaRPr>
                    </a:p>
                  </a:txBody>
                  <a:tcPr marL="22860" marR="22860" marT="15240" marB="15240" anchor="b">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ctr" rtl="0" fontAlgn="b">
                        <a:spcBef>
                          <a:spcPts val="0"/>
                        </a:spcBef>
                        <a:spcAft>
                          <a:spcPts val="0"/>
                        </a:spcAft>
                      </a:pPr>
                      <a:r>
                        <a:rPr lang="en-US" sz="1000" b="0" i="0" u="none" strike="noStrike">
                          <a:solidFill>
                            <a:srgbClr val="000000"/>
                          </a:solidFill>
                          <a:effectLst/>
                          <a:latin typeface="Arial" panose="020B0604020202020204" pitchFamily="34" charset="0"/>
                        </a:rPr>
                        <a:t>5.00%</a:t>
                      </a:r>
                      <a:endParaRPr lang="en-US">
                        <a:effectLst/>
                      </a:endParaRPr>
                    </a:p>
                  </a:txBody>
                  <a:tcPr marL="22860" marR="22860" marT="15240" marB="15240" anchor="b">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33614462"/>
                  </a:ext>
                </a:extLst>
              </a:tr>
              <a:tr h="351928">
                <a:tc>
                  <a:txBody>
                    <a:bodyPr/>
                    <a:lstStyle/>
                    <a:p>
                      <a:pPr algn="ctr" rtl="0" fontAlgn="b">
                        <a:spcBef>
                          <a:spcPts val="0"/>
                        </a:spcBef>
                        <a:spcAft>
                          <a:spcPts val="0"/>
                        </a:spcAft>
                      </a:pPr>
                      <a:r>
                        <a:rPr lang="en-US" sz="1100" b="0" i="0" u="none" strike="noStrike">
                          <a:solidFill>
                            <a:srgbClr val="000000"/>
                          </a:solidFill>
                          <a:effectLst/>
                          <a:latin typeface="Arial" panose="020B0604020202020204" pitchFamily="34" charset="0"/>
                        </a:rPr>
                        <a:t>5. When was your last eye exam?</a:t>
                      </a:r>
                      <a:endParaRPr lang="en-US">
                        <a:effectLst/>
                      </a:endParaRPr>
                    </a:p>
                  </a:txBody>
                  <a:tcPr marL="22860" marR="22860" marT="15240" marB="15240" anchor="b">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4CCCC"/>
                    </a:solidFill>
                  </a:tcPr>
                </a:tc>
                <a:tc>
                  <a:txBody>
                    <a:bodyPr/>
                    <a:lstStyle/>
                    <a:p>
                      <a:pPr algn="ctr" rtl="0" fontAlgn="b">
                        <a:spcBef>
                          <a:spcPts val="0"/>
                        </a:spcBef>
                        <a:spcAft>
                          <a:spcPts val="0"/>
                        </a:spcAft>
                      </a:pPr>
                      <a:r>
                        <a:rPr lang="en-US" sz="1100" b="0" i="0" u="none" strike="noStrike">
                          <a:solidFill>
                            <a:srgbClr val="000000"/>
                          </a:solidFill>
                          <a:effectLst/>
                          <a:latin typeface="Arial" panose="020B0604020202020204" pitchFamily="34" charset="0"/>
                        </a:rPr>
                        <a:t>270</a:t>
                      </a:r>
                      <a:endParaRPr lang="en-US">
                        <a:effectLst/>
                      </a:endParaRPr>
                    </a:p>
                  </a:txBody>
                  <a:tcPr marL="22860" marR="22860" marT="15240" marB="15240" anchor="b">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4CCCC"/>
                    </a:solidFill>
                  </a:tcPr>
                </a:tc>
                <a:tc>
                  <a:txBody>
                    <a:bodyPr/>
                    <a:lstStyle/>
                    <a:p>
                      <a:pPr algn="ctr" rtl="0" fontAlgn="b">
                        <a:spcBef>
                          <a:spcPts val="0"/>
                        </a:spcBef>
                        <a:spcAft>
                          <a:spcPts val="0"/>
                        </a:spcAft>
                      </a:pPr>
                      <a:r>
                        <a:rPr lang="en-US" sz="1000" b="0" i="0" u="none" strike="noStrike">
                          <a:solidFill>
                            <a:srgbClr val="000000"/>
                          </a:solidFill>
                          <a:effectLst/>
                          <a:latin typeface="Arial" panose="020B0604020202020204" pitchFamily="34" charset="0"/>
                        </a:rPr>
                        <a:t>54.00%</a:t>
                      </a:r>
                      <a:endParaRPr lang="en-US">
                        <a:effectLst/>
                      </a:endParaRPr>
                    </a:p>
                  </a:txBody>
                  <a:tcPr marL="22860" marR="22860" marT="15240" marB="15240" anchor="b">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4CCCC"/>
                    </a:solidFill>
                  </a:tcPr>
                </a:tc>
                <a:tc>
                  <a:txBody>
                    <a:bodyPr/>
                    <a:lstStyle/>
                    <a:p>
                      <a:pPr algn="ctr" rtl="0" fontAlgn="b">
                        <a:spcBef>
                          <a:spcPts val="0"/>
                        </a:spcBef>
                        <a:spcAft>
                          <a:spcPts val="0"/>
                        </a:spcAft>
                      </a:pPr>
                      <a:r>
                        <a:rPr lang="en-US" sz="1000" b="0" i="0" u="none" strike="noStrike">
                          <a:solidFill>
                            <a:srgbClr val="000000"/>
                          </a:solidFill>
                          <a:effectLst/>
                          <a:latin typeface="Arial" panose="020B0604020202020204" pitchFamily="34" charset="0"/>
                        </a:rPr>
                        <a:t>74.79%</a:t>
                      </a:r>
                      <a:endParaRPr lang="en-US">
                        <a:effectLst/>
                      </a:endParaRPr>
                    </a:p>
                  </a:txBody>
                  <a:tcPr marL="22860" marR="22860" marT="15240" marB="15240" anchor="b">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4CCCC"/>
                    </a:solidFill>
                  </a:tcPr>
                </a:tc>
                <a:tc>
                  <a:txBody>
                    <a:bodyPr/>
                    <a:lstStyle/>
                    <a:p>
                      <a:pPr algn="ctr" rtl="0" fontAlgn="b">
                        <a:spcBef>
                          <a:spcPts val="0"/>
                        </a:spcBef>
                        <a:spcAft>
                          <a:spcPts val="0"/>
                        </a:spcAft>
                      </a:pPr>
                      <a:r>
                        <a:rPr lang="en-US" sz="1000" b="0" i="0" u="none" strike="noStrike" dirty="0">
                          <a:solidFill>
                            <a:srgbClr val="000000"/>
                          </a:solidFill>
                          <a:effectLst/>
                          <a:latin typeface="Arial" panose="020B0604020202020204" pitchFamily="34" charset="0"/>
                        </a:rPr>
                        <a:t>25.21%</a:t>
                      </a:r>
                      <a:endParaRPr lang="en-US" dirty="0">
                        <a:effectLst/>
                      </a:endParaRPr>
                    </a:p>
                  </a:txBody>
                  <a:tcPr marL="22860" marR="22860" marT="15240" marB="15240" anchor="b">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4CCCC"/>
                    </a:solidFill>
                  </a:tcPr>
                </a:tc>
                <a:extLst>
                  <a:ext uri="{0D108BD9-81ED-4DB2-BD59-A6C34878D82A}">
                    <a16:rowId xmlns:a16="http://schemas.microsoft.com/office/drawing/2014/main" val="2968433970"/>
                  </a:ext>
                </a:extLst>
              </a:tr>
            </a:tbl>
          </a:graphicData>
        </a:graphic>
      </p:graphicFrame>
      <p:sp>
        <p:nvSpPr>
          <p:cNvPr id="3" name="Rectangle 1">
            <a:extLst>
              <a:ext uri="{FF2B5EF4-FFF2-40B4-BE49-F238E27FC236}">
                <a16:creationId xmlns:a16="http://schemas.microsoft.com/office/drawing/2014/main" id="{0860254A-433B-42A1-9037-C2DB51E8CB97}"/>
              </a:ext>
            </a:extLst>
          </p:cNvPr>
          <p:cNvSpPr>
            <a:spLocks noChangeArrowheads="1"/>
          </p:cNvSpPr>
          <p:nvPr/>
        </p:nvSpPr>
        <p:spPr bwMode="auto">
          <a:xfrm>
            <a:off x="842327" y="2750936"/>
            <a:ext cx="723487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pic>
        <p:nvPicPr>
          <p:cNvPr id="6" name="Picture 5" descr="A screen shot of a social media post&#10;&#10;Description automatically generated">
            <a:extLst>
              <a:ext uri="{FF2B5EF4-FFF2-40B4-BE49-F238E27FC236}">
                <a16:creationId xmlns:a16="http://schemas.microsoft.com/office/drawing/2014/main" id="{3E8D7248-88EA-4182-9039-6445DC571D87}"/>
              </a:ext>
            </a:extLst>
          </p:cNvPr>
          <p:cNvPicPr>
            <a:picLocks noChangeAspect="1"/>
          </p:cNvPicPr>
          <p:nvPr/>
        </p:nvPicPr>
        <p:blipFill>
          <a:blip r:embed="rId3"/>
          <a:stretch>
            <a:fillRect/>
          </a:stretch>
        </p:blipFill>
        <p:spPr>
          <a:xfrm>
            <a:off x="5715260" y="985088"/>
            <a:ext cx="3021200" cy="1565678"/>
          </a:xfrm>
          <a:prstGeom prst="rect">
            <a:avLst/>
          </a:prstGeom>
        </p:spPr>
      </p:pic>
    </p:spTree>
    <p:extLst>
      <p:ext uri="{BB962C8B-B14F-4D97-AF65-F5344CB8AC3E}">
        <p14:creationId xmlns:p14="http://schemas.microsoft.com/office/powerpoint/2010/main" val="1418441638"/>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472</TotalTime>
  <Words>1674</Words>
  <Application>Microsoft Office PowerPoint</Application>
  <PresentationFormat>On-screen Show (16:9)</PresentationFormat>
  <Paragraphs>257</Paragraphs>
  <Slides>22</Slides>
  <Notes>22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22</vt:i4>
      </vt:variant>
    </vt:vector>
  </HeadingPairs>
  <TitlesOfParts>
    <vt:vector size="27" baseType="lpstr">
      <vt:lpstr>Roboto</vt:lpstr>
      <vt:lpstr>Verdana</vt:lpstr>
      <vt:lpstr>Calibri</vt:lpstr>
      <vt:lpstr>Arial</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SQL Capstone Templates</dc:title>
  <cp:lastModifiedBy>Sampath Gonnuru</cp:lastModifiedBy>
  <cp:revision>35</cp:revision>
  <dcterms:modified xsi:type="dcterms:W3CDTF">2020-04-20T15:22:17Z</dcterms:modified>
</cp:coreProperties>
</file>